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316" r:id="rId4"/>
    <p:sldId id="259" r:id="rId6"/>
    <p:sldId id="317" r:id="rId7"/>
    <p:sldId id="359" r:id="rId8"/>
    <p:sldId id="264" r:id="rId9"/>
    <p:sldId id="266" r:id="rId10"/>
    <p:sldId id="265" r:id="rId11"/>
    <p:sldId id="360" r:id="rId12"/>
    <p:sldId id="361" r:id="rId13"/>
    <p:sldId id="319" r:id="rId14"/>
    <p:sldId id="269" r:id="rId15"/>
    <p:sldId id="341" r:id="rId16"/>
    <p:sldId id="342" r:id="rId17"/>
    <p:sldId id="343" r:id="rId18"/>
    <p:sldId id="400" r:id="rId19"/>
    <p:sldId id="439" r:id="rId20"/>
    <p:sldId id="285" r:id="rId21"/>
    <p:sldId id="465" r:id="rId22"/>
    <p:sldId id="401" r:id="rId23"/>
    <p:sldId id="440" r:id="rId24"/>
    <p:sldId id="273" r:id="rId25"/>
    <p:sldId id="406" r:id="rId26"/>
    <p:sldId id="402" r:id="rId27"/>
    <p:sldId id="466" r:id="rId28"/>
    <p:sldId id="441" r:id="rId29"/>
    <p:sldId id="386" r:id="rId30"/>
    <p:sldId id="405" r:id="rId31"/>
    <p:sldId id="403" r:id="rId32"/>
    <p:sldId id="442" r:id="rId33"/>
    <p:sldId id="387" r:id="rId34"/>
    <p:sldId id="467" r:id="rId35"/>
    <p:sldId id="272" r:id="rId36"/>
    <p:sldId id="422" r:id="rId37"/>
    <p:sldId id="430" r:id="rId38"/>
    <p:sldId id="320" r:id="rId39"/>
    <p:sldId id="493" r:id="rId40"/>
    <p:sldId id="468" r:id="rId41"/>
    <p:sldId id="469" r:id="rId42"/>
    <p:sldId id="470" r:id="rId43"/>
    <p:sldId id="471" r:id="rId44"/>
    <p:sldId id="472" r:id="rId45"/>
    <p:sldId id="473" r:id="rId46"/>
    <p:sldId id="491" r:id="rId47"/>
    <p:sldId id="494" r:id="rId48"/>
    <p:sldId id="495" r:id="rId49"/>
    <p:sldId id="32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DCEA"/>
    <a:srgbClr val="1E5FAE"/>
    <a:srgbClr val="D60000"/>
    <a:srgbClr val="498DDF"/>
    <a:srgbClr val="5C99E2"/>
    <a:srgbClr val="A6C7F0"/>
    <a:srgbClr val="D1E2F7"/>
    <a:srgbClr val="ADCCF1"/>
    <a:srgbClr val="F3C9C9"/>
    <a:srgbClr val="F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5" autoAdjust="0"/>
    <p:restoredTop sz="94660"/>
  </p:normalViewPr>
  <p:slideViewPr>
    <p:cSldViewPr snapToGrid="0">
      <p:cViewPr varScale="1">
        <p:scale>
          <a:sx n="90" d="100"/>
          <a:sy n="90" d="100"/>
        </p:scale>
        <p:origin x="9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solidFill>
              <a:srgbClr val="B0DCEA"/>
            </a:solidFill>
            <a:effectLst/>
          </c:spPr>
          <c:explosion val="0"/>
          <c:dPt>
            <c:idx val="0"/>
            <c:bubble3D val="0"/>
            <c:spPr>
              <a:solidFill>
                <a:srgbClr val="B0DCEA"/>
              </a:solidFill>
              <a:effectLst/>
            </c:spPr>
          </c:dPt>
          <c:dPt>
            <c:idx val="1"/>
            <c:bubble3D val="0"/>
            <c:spPr>
              <a:solidFill>
                <a:srgbClr val="1E5FAE"/>
              </a:solidFill>
              <a:effectLst/>
            </c:spPr>
          </c:dPt>
          <c:dLbls>
            <c:delete val="1"/>
          </c:dLbls>
          <c:cat>
            <c:strRef>
              <c:f>Sheet1!$A$2:$A$3</c:f>
              <c:strCache>
                <c:ptCount val="2"/>
                <c:pt idx="0">
                  <c:v>1st Qtr</c:v>
                </c:pt>
                <c:pt idx="1">
                  <c:v>2nd Qtr</c:v>
                </c:pt>
              </c:strCache>
            </c:strRef>
          </c:cat>
          <c:val>
            <c:numRef>
              <c:f>Sheet1!$B$2:$B$3</c:f>
              <c:numCache>
                <c:formatCode>General</c:formatCode>
                <c:ptCount val="2"/>
                <c:pt idx="0">
                  <c:v>28</c:v>
                </c:pt>
                <c:pt idx="1">
                  <c:v>83</c:v>
                </c:pt>
              </c:numCache>
            </c:numRef>
          </c:val>
        </c:ser>
        <c:dLbls>
          <c:showLegendKey val="0"/>
          <c:showVal val="0"/>
          <c:showCatName val="0"/>
          <c:showSerName val="0"/>
          <c:showPercent val="0"/>
          <c:showBubbleSize val="0"/>
          <c:showLeaderLines val="1"/>
        </c:dLbls>
        <c:firstSliceAng val="0"/>
        <c:holeSize val="90"/>
      </c:doughnutChart>
    </c:plotArea>
    <c:plotVisOnly val="1"/>
    <c:dispBlanksAs val="gap"/>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effectLst/>
          </c:spPr>
          <c:explosion val="0"/>
          <c:dPt>
            <c:idx val="0"/>
            <c:bubble3D val="0"/>
            <c:spPr>
              <a:solidFill>
                <a:schemeClr val="bg1">
                  <a:lumMod val="85000"/>
                </a:schemeClr>
              </a:solidFill>
              <a:ln>
                <a:solidFill>
                  <a:schemeClr val="bg1"/>
                </a:solidFill>
              </a:ln>
              <a:effectLst/>
            </c:spPr>
          </c:dPt>
          <c:dPt>
            <c:idx val="1"/>
            <c:bubble3D val="0"/>
            <c:spPr>
              <a:solidFill>
                <a:srgbClr val="1E5FAE"/>
              </a:solidFill>
              <a:effectLst/>
            </c:spPr>
          </c:dPt>
          <c:dLbls>
            <c:delete val="1"/>
          </c:dLbls>
          <c:cat>
            <c:strRef>
              <c:f>Sheet1!$A$2:$A$3</c:f>
              <c:strCache>
                <c:ptCount val="2"/>
                <c:pt idx="0">
                  <c:v>1st Qtr</c:v>
                </c:pt>
                <c:pt idx="1">
                  <c:v>2nd Qtr</c:v>
                </c:pt>
              </c:strCache>
            </c:strRef>
          </c:cat>
          <c:val>
            <c:numRef>
              <c:f>Sheet1!$B$2:$B$3</c:f>
              <c:numCache>
                <c:formatCode>General</c:formatCode>
                <c:ptCount val="2"/>
                <c:pt idx="0">
                  <c:v>41</c:v>
                </c:pt>
                <c:pt idx="1">
                  <c:v>69</c:v>
                </c:pt>
              </c:numCache>
            </c:numRef>
          </c:val>
        </c:ser>
        <c:dLbls>
          <c:showLegendKey val="0"/>
          <c:showVal val="0"/>
          <c:showCatName val="0"/>
          <c:showSerName val="0"/>
          <c:showPercent val="0"/>
          <c:showBubbleSize val="0"/>
          <c:showLeaderLines val="1"/>
        </c:dLbls>
        <c:firstSliceAng val="0"/>
        <c:holeSize val="90"/>
      </c:doughnutChart>
    </c:plotArea>
    <c:plotVisOnly val="1"/>
    <c:dispBlanksAs val="gap"/>
    <c:showDLblsOverMax val="0"/>
  </c:chart>
  <c:txPr>
    <a:bodyPr/>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bg1">
                  <a:lumMod val="85000"/>
                </a:schemeClr>
              </a:solidFill>
            </c:spPr>
          </c:dPt>
          <c:dPt>
            <c:idx val="1"/>
            <c:bubble3D val="0"/>
            <c:spPr>
              <a:solidFill>
                <a:srgbClr val="B0DCEA"/>
              </a:solidFill>
              <a:ln>
                <a:noFill/>
              </a:ln>
            </c:spPr>
          </c:dPt>
          <c:dLbls>
            <c:delete val="1"/>
          </c:dLbls>
          <c:cat>
            <c:strRef>
              <c:f>Sheet1!$A$2:$A$3</c:f>
              <c:strCache>
                <c:ptCount val="2"/>
                <c:pt idx="0">
                  <c:v>1st Qtr</c:v>
                </c:pt>
                <c:pt idx="1">
                  <c:v>2nd Qtr</c:v>
                </c:pt>
              </c:strCache>
            </c:str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90"/>
      </c:doughnutChart>
    </c:plotArea>
    <c:plotVisOnly val="1"/>
    <c:dispBlanksAs val="gap"/>
    <c:showDLblsOverMax val="0"/>
  </c:chart>
  <c:txPr>
    <a:bodyPr/>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DB134-00CF-49E5-847E-59510E2B933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79763-EA5B-4600-88D6-44F75B8AE4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412895-18BD-4EDD-AF9C-CC7E6D3202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1E4DD7-BB6D-4F49-B84C-43D0EBC942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6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7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tags" Target="../tags/tag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1.png"/><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mt="42000"/>
          </a:blip>
          <a:stretch>
            <a:fillRect l="-12000" r="-1000" b="-2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1">
            <a:alphaModFix amt="42000"/>
          </a:blip>
          <a:stretch>
            <a:fillRect l="-12000" r="-1000" b="-2000"/>
          </a:stretch>
        </a:blip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4.xml"/><Relationship Id="rId4" Type="http://schemas.openxmlformats.org/officeDocument/2006/relationships/tags" Target="../tags/tag4.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4.xml"/><Relationship Id="rId4" Type="http://schemas.openxmlformats.org/officeDocument/2006/relationships/tags" Target="../tags/tag1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tags" Target="../tags/tag14.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6.xml"/><Relationship Id="rId2" Type="http://schemas.openxmlformats.org/officeDocument/2006/relationships/image" Target="../media/image8.png"/><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9" Type="http://schemas.openxmlformats.org/officeDocument/2006/relationships/audio" Target="../media/audio4.wav"/><Relationship Id="rId8" Type="http://schemas.microsoft.com/office/2007/relationships/media" Target="../media/audio3.wav"/><Relationship Id="rId7" Type="http://schemas.openxmlformats.org/officeDocument/2006/relationships/audio" Target="../media/audio3.wav"/><Relationship Id="rId6" Type="http://schemas.microsoft.com/office/2007/relationships/media" Target="../media/audio2.wav"/><Relationship Id="rId5" Type="http://schemas.openxmlformats.org/officeDocument/2006/relationships/audio" Target="../media/audio2.wav"/><Relationship Id="rId4" Type="http://schemas.openxmlformats.org/officeDocument/2006/relationships/image" Target="../media/image12.png"/><Relationship Id="rId3" Type="http://schemas.microsoft.com/office/2007/relationships/media" Target="../media/audio1.wav"/><Relationship Id="rId2" Type="http://schemas.openxmlformats.org/officeDocument/2006/relationships/audio" Target="../media/audio1.wav"/><Relationship Id="rId14" Type="http://schemas.openxmlformats.org/officeDocument/2006/relationships/slideLayout" Target="../slideLayouts/slideLayout1.xml"/><Relationship Id="rId13" Type="http://schemas.openxmlformats.org/officeDocument/2006/relationships/tags" Target="../tags/tag20.xml"/><Relationship Id="rId12" Type="http://schemas.microsoft.com/office/2007/relationships/media" Target="../media/audio5.wav"/><Relationship Id="rId11" Type="http://schemas.openxmlformats.org/officeDocument/2006/relationships/audio" Target="../media/audio5.wav"/><Relationship Id="rId10" Type="http://schemas.microsoft.com/office/2007/relationships/media" Target="../media/audio4.wav"/><Relationship Id="rId1" Type="http://schemas.openxmlformats.org/officeDocument/2006/relationships/image" Target="../media/image11.emf"/></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tags" Target="../tags/tag21.xml"/><Relationship Id="rId2" Type="http://schemas.openxmlformats.org/officeDocument/2006/relationships/image" Target="../media/image14.emf"/><Relationship Id="rId1" Type="http://schemas.openxmlformats.org/officeDocument/2006/relationships/image" Target="../media/image13.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audio" Target="../media/audio8.wav"/><Relationship Id="rId8" Type="http://schemas.microsoft.com/office/2007/relationships/media" Target="../media/audio7.wav"/><Relationship Id="rId7" Type="http://schemas.openxmlformats.org/officeDocument/2006/relationships/audio" Target="../media/audio7.wav"/><Relationship Id="rId6" Type="http://schemas.microsoft.com/office/2007/relationships/media" Target="../media/audio3.wav"/><Relationship Id="rId5" Type="http://schemas.openxmlformats.org/officeDocument/2006/relationships/audio" Target="../media/audio3.wav"/><Relationship Id="rId4" Type="http://schemas.openxmlformats.org/officeDocument/2006/relationships/image" Target="../media/image12.png"/><Relationship Id="rId3" Type="http://schemas.microsoft.com/office/2007/relationships/media" Target="../media/audio6.wav"/><Relationship Id="rId2" Type="http://schemas.openxmlformats.org/officeDocument/2006/relationships/audio" Target="../media/audio6.wav"/><Relationship Id="rId12" Type="http://schemas.openxmlformats.org/officeDocument/2006/relationships/slideLayout" Target="../slideLayouts/slideLayout1.xml"/><Relationship Id="rId11" Type="http://schemas.openxmlformats.org/officeDocument/2006/relationships/tags" Target="../tags/tag24.xml"/><Relationship Id="rId10" Type="http://schemas.microsoft.com/office/2007/relationships/media" Target="../media/audio8.wav"/><Relationship Id="rId1" Type="http://schemas.openxmlformats.org/officeDocument/2006/relationships/image" Target="../media/image15.emf"/></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9.xml"/><Relationship Id="rId3" Type="http://schemas.openxmlformats.org/officeDocument/2006/relationships/tags" Target="../tags/tag25.xml"/><Relationship Id="rId2" Type="http://schemas.openxmlformats.org/officeDocument/2006/relationships/image" Target="../media/image17.emf"/><Relationship Id="rId1" Type="http://schemas.openxmlformats.org/officeDocument/2006/relationships/image" Target="../media/image16.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9" Type="http://schemas.openxmlformats.org/officeDocument/2006/relationships/audio" Target="../media/audio12.wav"/><Relationship Id="rId8" Type="http://schemas.microsoft.com/office/2007/relationships/media" Target="../media/audio11.wav"/><Relationship Id="rId7" Type="http://schemas.openxmlformats.org/officeDocument/2006/relationships/audio" Target="../media/audio11.wav"/><Relationship Id="rId6" Type="http://schemas.microsoft.com/office/2007/relationships/media" Target="../media/audio10.wav"/><Relationship Id="rId5" Type="http://schemas.openxmlformats.org/officeDocument/2006/relationships/audio" Target="../media/audio10.wav"/><Relationship Id="rId4" Type="http://schemas.openxmlformats.org/officeDocument/2006/relationships/image" Target="../media/image12.png"/><Relationship Id="rId3" Type="http://schemas.microsoft.com/office/2007/relationships/media" Target="../media/audio9.wav"/><Relationship Id="rId2" Type="http://schemas.openxmlformats.org/officeDocument/2006/relationships/audio" Target="../media/audio9.wav"/><Relationship Id="rId14" Type="http://schemas.openxmlformats.org/officeDocument/2006/relationships/slideLayout" Target="../slideLayouts/slideLayout1.xml"/><Relationship Id="rId13" Type="http://schemas.openxmlformats.org/officeDocument/2006/relationships/tags" Target="../tags/tag29.xml"/><Relationship Id="rId12" Type="http://schemas.microsoft.com/office/2007/relationships/media" Target="../media/audio13.wav"/><Relationship Id="rId11" Type="http://schemas.openxmlformats.org/officeDocument/2006/relationships/audio" Target="../media/audio13.wav"/><Relationship Id="rId10" Type="http://schemas.microsoft.com/office/2007/relationships/media" Target="../media/audio12.wav"/><Relationship Id="rId1" Type="http://schemas.openxmlformats.org/officeDocument/2006/relationships/image" Target="../media/image19.emf"/></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0.xml"/><Relationship Id="rId2" Type="http://schemas.openxmlformats.org/officeDocument/2006/relationships/image" Target="../media/image21.emf"/><Relationship Id="rId1" Type="http://schemas.openxmlformats.org/officeDocument/2006/relationships/image" Target="../media/image20.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9" Type="http://schemas.openxmlformats.org/officeDocument/2006/relationships/audio" Target="../media/audio16.wav"/><Relationship Id="rId8" Type="http://schemas.microsoft.com/office/2007/relationships/media" Target="../media/audio15.wav"/><Relationship Id="rId7" Type="http://schemas.openxmlformats.org/officeDocument/2006/relationships/audio" Target="../media/audio15.wav"/><Relationship Id="rId6" Type="http://schemas.microsoft.com/office/2007/relationships/media" Target="../media/audio12.wav"/><Relationship Id="rId5" Type="http://schemas.openxmlformats.org/officeDocument/2006/relationships/audio" Target="../media/audio12.wav"/><Relationship Id="rId4" Type="http://schemas.openxmlformats.org/officeDocument/2006/relationships/image" Target="../media/image12.png"/><Relationship Id="rId3" Type="http://schemas.microsoft.com/office/2007/relationships/media" Target="../media/audio14.wav"/><Relationship Id="rId2" Type="http://schemas.openxmlformats.org/officeDocument/2006/relationships/audio" Target="../media/audio14.wav"/><Relationship Id="rId12" Type="http://schemas.openxmlformats.org/officeDocument/2006/relationships/slideLayout" Target="../slideLayouts/slideLayout1.xml"/><Relationship Id="rId11" Type="http://schemas.openxmlformats.org/officeDocument/2006/relationships/tags" Target="../tags/tag33.xml"/><Relationship Id="rId10" Type="http://schemas.microsoft.com/office/2007/relationships/media" Target="../media/audio16.wav"/><Relationship Id="rId1" Type="http://schemas.openxmlformats.org/officeDocument/2006/relationships/image" Target="../media/image22.emf"/></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4.xml"/><Relationship Id="rId4" Type="http://schemas.openxmlformats.org/officeDocument/2006/relationships/tags" Target="../tags/tag6.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4.xml"/><Relationship Id="rId2" Type="http://schemas.openxmlformats.org/officeDocument/2006/relationships/image" Target="../media/image24.emf"/><Relationship Id="rId1" Type="http://schemas.openxmlformats.org/officeDocument/2006/relationships/image" Target="../media/image23.e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3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4.xml"/><Relationship Id="rId4" Type="http://schemas.openxmlformats.org/officeDocument/2006/relationships/tags" Target="../tags/tag39.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3.xml"/><Relationship Id="rId4" Type="http://schemas.openxmlformats.org/officeDocument/2006/relationships/tags" Target="../tags/tag40.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0.xml"/><Relationship Id="rId3" Type="http://schemas.openxmlformats.org/officeDocument/2006/relationships/tags" Target="../tags/tag41.xml"/><Relationship Id="rId2" Type="http://schemas.openxmlformats.org/officeDocument/2006/relationships/image" Target="../media/image26.emf"/><Relationship Id="rId1" Type="http://schemas.openxmlformats.org/officeDocument/2006/relationships/image" Target="../media/image25.emf"/></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0.xml"/><Relationship Id="rId3" Type="http://schemas.openxmlformats.org/officeDocument/2006/relationships/tags" Target="../tags/tag42.xml"/><Relationship Id="rId2" Type="http://schemas.openxmlformats.org/officeDocument/2006/relationships/image" Target="../media/image28.emf"/><Relationship Id="rId1" Type="http://schemas.openxmlformats.org/officeDocument/2006/relationships/image" Target="../media/image27.emf"/></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0.xml"/><Relationship Id="rId3" Type="http://schemas.openxmlformats.org/officeDocument/2006/relationships/tags" Target="../tags/tag43.xml"/><Relationship Id="rId2" Type="http://schemas.openxmlformats.org/officeDocument/2006/relationships/image" Target="../media/image30.emf"/><Relationship Id="rId1" Type="http://schemas.openxmlformats.org/officeDocument/2006/relationships/image" Target="../media/image29.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0.xml"/><Relationship Id="rId3" Type="http://schemas.openxmlformats.org/officeDocument/2006/relationships/tags" Target="../tags/tag44.xml"/><Relationship Id="rId2" Type="http://schemas.openxmlformats.org/officeDocument/2006/relationships/image" Target="../media/image32.emf"/><Relationship Id="rId1" Type="http://schemas.openxmlformats.org/officeDocument/2006/relationships/image" Target="../media/image31.emf"/></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0.xml"/><Relationship Id="rId3" Type="http://schemas.openxmlformats.org/officeDocument/2006/relationships/tags" Target="../tags/tag45.xml"/><Relationship Id="rId2" Type="http://schemas.openxmlformats.org/officeDocument/2006/relationships/image" Target="../media/image34.emf"/><Relationship Id="rId1" Type="http://schemas.openxmlformats.org/officeDocument/2006/relationships/image" Target="../media/image33.emf"/></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0.xml"/><Relationship Id="rId3" Type="http://schemas.openxmlformats.org/officeDocument/2006/relationships/tags" Target="../tags/tag46.xml"/><Relationship Id="rId2" Type="http://schemas.openxmlformats.org/officeDocument/2006/relationships/image" Target="../media/image36.emf"/><Relationship Id="rId1" Type="http://schemas.openxmlformats.org/officeDocument/2006/relationships/image" Target="../media/image35.emf"/></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0.xml"/><Relationship Id="rId5" Type="http://schemas.openxmlformats.org/officeDocument/2006/relationships/tags" Target="../tags/tag47.xml"/><Relationship Id="rId4" Type="http://schemas.openxmlformats.org/officeDocument/2006/relationships/image" Target="../media/image12.png"/><Relationship Id="rId3" Type="http://schemas.microsoft.com/office/2007/relationships/media" Target="../media/audio17.wav"/><Relationship Id="rId2" Type="http://schemas.openxmlformats.org/officeDocument/2006/relationships/audio" Target="../media/audio17.wav"/><Relationship Id="rId1" Type="http://schemas.openxmlformats.org/officeDocument/2006/relationships/image" Target="../media/image37.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9.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4.xml"/><Relationship Id="rId4" Type="http://schemas.openxmlformats.org/officeDocument/2006/relationships/tags" Target="../tags/tag50.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8.xml"/><Relationship Id="rId3" Type="http://schemas.openxmlformats.org/officeDocument/2006/relationships/tags" Target="../tags/tag8.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tags" Target="../tags/tag10.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alphaModFix amt="84000"/>
          </a:blip>
          <a:stretch>
            <a:fillRect l="-12000" r="-1000" b="-2000"/>
          </a:stretch>
        </a:blipFill>
        <a:effectLst/>
      </p:bgPr>
    </p:bg>
    <p:spTree>
      <p:nvGrpSpPr>
        <p:cNvPr id="1" name=""/>
        <p:cNvGrpSpPr/>
        <p:nvPr/>
      </p:nvGrpSpPr>
      <p:grpSpPr>
        <a:xfrm>
          <a:off x="0" y="0"/>
          <a:ext cx="0" cy="0"/>
          <a:chOff x="0" y="0"/>
          <a:chExt cx="0" cy="0"/>
        </a:xfrm>
      </p:grpSpPr>
      <p:pic>
        <p:nvPicPr>
          <p:cNvPr id="5" name="图片 4" descr="b"/>
          <p:cNvPicPr>
            <a:picLocks noChangeAspect="1"/>
          </p:cNvPicPr>
          <p:nvPr/>
        </p:nvPicPr>
        <p:blipFill>
          <a:blip r:embed="rId1"/>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2"/>
          <a:stretch>
            <a:fillRect/>
          </a:stretch>
        </p:blipFill>
        <p:spPr>
          <a:xfrm>
            <a:off x="-30480" y="0"/>
            <a:ext cx="7679055" cy="6917690"/>
          </a:xfrm>
          <a:prstGeom prst="rect">
            <a:avLst/>
          </a:prstGeom>
        </p:spPr>
      </p:pic>
      <p:grpSp>
        <p:nvGrpSpPr>
          <p:cNvPr id="9" name="组合 8"/>
          <p:cNvGrpSpPr/>
          <p:nvPr/>
        </p:nvGrpSpPr>
        <p:grpSpPr>
          <a:xfrm>
            <a:off x="1769110" y="1156335"/>
            <a:ext cx="8653780" cy="4606290"/>
            <a:chOff x="2786" y="1821"/>
            <a:chExt cx="13628" cy="7254"/>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3"/>
            <a:stretch>
              <a:fillRect/>
            </a:stretch>
          </p:blipFill>
          <p:spPr>
            <a:xfrm rot="5400000">
              <a:off x="5973" y="-1366"/>
              <a:ext cx="7254" cy="13628"/>
            </a:xfrm>
            <a:prstGeom prst="rect">
              <a:avLst/>
            </a:prstGeom>
          </p:spPr>
        </p:pic>
        <p:sp>
          <p:nvSpPr>
            <p:cNvPr id="8" name="矩形 7"/>
            <p:cNvSpPr/>
            <p:nvPr/>
          </p:nvSpPr>
          <p:spPr>
            <a:xfrm>
              <a:off x="4344" y="3262"/>
              <a:ext cx="1034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2825750" y="2190115"/>
            <a:ext cx="6601460" cy="1568450"/>
          </a:xfrm>
          <a:prstGeom prst="rect">
            <a:avLst/>
          </a:prstGeom>
          <a:noFill/>
        </p:spPr>
        <p:txBody>
          <a:bodyPr wrap="square" rtlCol="0">
            <a:spAutoFit/>
          </a:bodyPr>
          <a:lstStyle/>
          <a:p>
            <a:pPr algn="ctr" fontAlgn="auto">
              <a:lnSpc>
                <a:spcPct val="100000"/>
              </a:lnSpc>
            </a:pPr>
            <a:r>
              <a:rPr lang="zh-CN" altLang="en-US" sz="4800" b="1" dirty="0">
                <a:solidFill>
                  <a:schemeClr val="tx2">
                    <a:lumMod val="75000"/>
                  </a:schemeClr>
                </a:solidFill>
                <a:latin typeface="微软雅黑" panose="020B0503020204020204" charset="-122"/>
                <a:ea typeface="微软雅黑" panose="020B0503020204020204" charset="-122"/>
                <a:sym typeface="+mn-ea"/>
              </a:rPr>
              <a:t>Project1:</a:t>
            </a:r>
            <a:endParaRPr lang="zh-CN" altLang="en-US" sz="4800" b="1" dirty="0">
              <a:solidFill>
                <a:schemeClr val="tx2">
                  <a:lumMod val="75000"/>
                </a:schemeClr>
              </a:solidFill>
              <a:latin typeface="微软雅黑" panose="020B0503020204020204" charset="-122"/>
              <a:ea typeface="微软雅黑" panose="020B0503020204020204" charset="-122"/>
              <a:sym typeface="+mn-ea"/>
            </a:endParaRPr>
          </a:p>
          <a:p>
            <a:pPr algn="ctr" fontAlgn="auto">
              <a:lnSpc>
                <a:spcPct val="100000"/>
              </a:lnSpc>
            </a:pPr>
            <a:r>
              <a:rPr lang="zh-CN" altLang="en-US" sz="4800" b="1" dirty="0">
                <a:solidFill>
                  <a:schemeClr val="tx2">
                    <a:lumMod val="75000"/>
                  </a:schemeClr>
                </a:solidFill>
                <a:latin typeface="微软雅黑" panose="020B0503020204020204" charset="-122"/>
                <a:ea typeface="微软雅黑" panose="020B0503020204020204" charset="-122"/>
                <a:sym typeface="+mn-ea"/>
              </a:rPr>
              <a:t>Tone-Vocoder</a:t>
            </a:r>
            <a:endParaRPr lang="zh-CN" altLang="en-US" sz="4800" b="1" dirty="0">
              <a:solidFill>
                <a:schemeClr val="tx2">
                  <a:lumMod val="75000"/>
                </a:schemeClr>
              </a:solidFill>
              <a:latin typeface="微软雅黑" panose="020B0503020204020204" charset="-122"/>
              <a:ea typeface="微软雅黑" panose="020B0503020204020204" charset="-122"/>
              <a:sym typeface="+mn-ea"/>
            </a:endParaRPr>
          </a:p>
        </p:txBody>
      </p:sp>
      <p:sp>
        <p:nvSpPr>
          <p:cNvPr id="12" name="文本框 11"/>
          <p:cNvSpPr txBox="1"/>
          <p:nvPr/>
        </p:nvSpPr>
        <p:spPr>
          <a:xfrm>
            <a:off x="4094866" y="4089666"/>
            <a:ext cx="4001648" cy="521970"/>
          </a:xfrm>
          <a:prstGeom prst="rect">
            <a:avLst/>
          </a:prstGeom>
          <a:noFill/>
        </p:spPr>
        <p:txBody>
          <a:bodyPr wrap="square" rtlCol="0">
            <a:spAutoFit/>
          </a:bodyPr>
          <a:lstStyle/>
          <a:p>
            <a:pPr algn="ctr" fontAlgn="auto">
              <a:lnSpc>
                <a:spcPct val="100000"/>
              </a:lnSpc>
            </a:pPr>
            <a:r>
              <a:rPr lang="en-US" sz="1400" b="1" dirty="0">
                <a:solidFill>
                  <a:schemeClr val="tx2">
                    <a:lumMod val="75000"/>
                  </a:schemeClr>
                </a:solidFill>
                <a:latin typeface="微软雅黑" panose="020B0503020204020204" charset="-122"/>
                <a:ea typeface="微软雅黑" panose="020B0503020204020204" charset="-122"/>
                <a:sym typeface="+mn-ea"/>
              </a:rPr>
              <a:t>12011622 </a:t>
            </a:r>
            <a:r>
              <a:rPr lang="zh-CN" altLang="en-US" sz="1400" b="1" dirty="0">
                <a:solidFill>
                  <a:schemeClr val="tx2">
                    <a:lumMod val="75000"/>
                  </a:schemeClr>
                </a:solidFill>
                <a:latin typeface="微软雅黑" panose="020B0503020204020204" charset="-122"/>
                <a:ea typeface="微软雅黑" panose="020B0503020204020204" charset="-122"/>
                <a:sym typeface="+mn-ea"/>
              </a:rPr>
              <a:t>赵瑞州</a:t>
            </a:r>
            <a:r>
              <a:rPr lang="en-US" altLang="zh-CN" sz="1400" b="1" dirty="0">
                <a:solidFill>
                  <a:schemeClr val="tx2">
                    <a:lumMod val="75000"/>
                  </a:schemeClr>
                </a:solidFill>
                <a:latin typeface="微软雅黑" panose="020B0503020204020204" charset="-122"/>
                <a:ea typeface="微软雅黑" panose="020B0503020204020204" charset="-122"/>
                <a:sym typeface="+mn-ea"/>
              </a:rPr>
              <a:t> 12012926 </a:t>
            </a:r>
            <a:r>
              <a:rPr lang="zh-CN" altLang="en-US" sz="1400" b="1" dirty="0">
                <a:solidFill>
                  <a:schemeClr val="tx2">
                    <a:lumMod val="75000"/>
                  </a:schemeClr>
                </a:solidFill>
                <a:latin typeface="微软雅黑" panose="020B0503020204020204" charset="-122"/>
                <a:ea typeface="微软雅黑" panose="020B0503020204020204" charset="-122"/>
                <a:sym typeface="+mn-ea"/>
              </a:rPr>
              <a:t>雷其融</a:t>
            </a:r>
            <a:endParaRPr lang="zh-CN" altLang="en-US" sz="1400" b="1" dirty="0">
              <a:solidFill>
                <a:schemeClr val="tx2">
                  <a:lumMod val="75000"/>
                </a:schemeClr>
              </a:solidFill>
              <a:latin typeface="微软雅黑" panose="020B0503020204020204" charset="-122"/>
              <a:ea typeface="微软雅黑" panose="020B0503020204020204" charset="-122"/>
              <a:sym typeface="+mn-ea"/>
            </a:endParaRPr>
          </a:p>
          <a:p>
            <a:pPr algn="ctr" fontAlgn="auto">
              <a:lnSpc>
                <a:spcPct val="100000"/>
              </a:lnSpc>
            </a:pPr>
            <a:r>
              <a:rPr lang="en-US" altLang="zh-CN" sz="1400" b="1" dirty="0">
                <a:solidFill>
                  <a:schemeClr val="tx2">
                    <a:lumMod val="75000"/>
                  </a:schemeClr>
                </a:solidFill>
                <a:latin typeface="微软雅黑" panose="020B0503020204020204" charset="-122"/>
                <a:ea typeface="微软雅黑" panose="020B0503020204020204" charset="-122"/>
                <a:sym typeface="+mn-ea"/>
              </a:rPr>
              <a:t>12013001 </a:t>
            </a:r>
            <a:r>
              <a:rPr lang="zh-CN" altLang="en-US" sz="1400" b="1" dirty="0">
                <a:solidFill>
                  <a:schemeClr val="tx2">
                    <a:lumMod val="75000"/>
                  </a:schemeClr>
                </a:solidFill>
                <a:latin typeface="微软雅黑" panose="020B0503020204020204" charset="-122"/>
                <a:ea typeface="微软雅黑" panose="020B0503020204020204" charset="-122"/>
                <a:sym typeface="+mn-ea"/>
              </a:rPr>
              <a:t>李显涵</a:t>
            </a:r>
            <a:r>
              <a:rPr lang="en-US" altLang="zh-CN" sz="1400" b="1" dirty="0">
                <a:solidFill>
                  <a:schemeClr val="tx2">
                    <a:lumMod val="75000"/>
                  </a:schemeClr>
                </a:solidFill>
                <a:latin typeface="微软雅黑" panose="020B0503020204020204" charset="-122"/>
                <a:ea typeface="微软雅黑" panose="020B0503020204020204" charset="-122"/>
                <a:sym typeface="+mn-ea"/>
              </a:rPr>
              <a:t> 12013003 </a:t>
            </a:r>
            <a:r>
              <a:rPr lang="zh-CN" altLang="en-US" sz="1400" b="1" dirty="0">
                <a:solidFill>
                  <a:schemeClr val="tx2">
                    <a:lumMod val="75000"/>
                  </a:schemeClr>
                </a:solidFill>
                <a:latin typeface="微软雅黑" panose="020B0503020204020204" charset="-122"/>
                <a:ea typeface="微软雅黑" panose="020B0503020204020204" charset="-122"/>
                <a:sym typeface="+mn-ea"/>
              </a:rPr>
              <a:t>冯浩林</a:t>
            </a:r>
            <a:endParaRPr lang="zh-CN" altLang="en-US" sz="1400" b="1" dirty="0">
              <a:solidFill>
                <a:schemeClr val="tx2">
                  <a:lumMod val="75000"/>
                </a:schemeClr>
              </a:solidFill>
              <a:latin typeface="微软雅黑" panose="020B0503020204020204" charset="-122"/>
              <a:ea typeface="微软雅黑" panose="020B0503020204020204" charset="-122"/>
              <a:sym typeface="+mn-ea"/>
            </a:endParaRPr>
          </a:p>
        </p:txBody>
      </p:sp>
      <p:cxnSp>
        <p:nvCxnSpPr>
          <p:cNvPr id="16" name="直接连接符 15"/>
          <p:cNvCxnSpPr/>
          <p:nvPr/>
        </p:nvCxnSpPr>
        <p:spPr>
          <a:xfrm>
            <a:off x="5911634" y="3862334"/>
            <a:ext cx="367463" cy="0"/>
          </a:xfrm>
          <a:prstGeom prst="line">
            <a:avLst/>
          </a:prstGeom>
          <a:ln w="38100">
            <a:solidFill>
              <a:srgbClr val="3F4D61"/>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nvSpPr>
        <p:spPr>
          <a:xfrm flipV="1">
            <a:off x="5875832" y="609443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3000">
        <p14:ripp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1"/>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2"/>
          <a:stretch>
            <a:fillRect/>
          </a:stretch>
        </p:blipFill>
        <p:spPr>
          <a:xfrm>
            <a:off x="-30480" y="0"/>
            <a:ext cx="7679055" cy="6917690"/>
          </a:xfrm>
          <a:prstGeom prst="rect">
            <a:avLst/>
          </a:prstGeom>
        </p:spPr>
      </p:pic>
      <p:grpSp>
        <p:nvGrpSpPr>
          <p:cNvPr id="9" name="组合 8"/>
          <p:cNvGrpSpPr/>
          <p:nvPr/>
        </p:nvGrpSpPr>
        <p:grpSpPr>
          <a:xfrm>
            <a:off x="2622676" y="1157605"/>
            <a:ext cx="7034545" cy="5405120"/>
            <a:chOff x="4435" y="1821"/>
            <a:chExt cx="13590" cy="8512"/>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3"/>
            <a:stretch>
              <a:fillRect/>
            </a:stretch>
          </p:blipFill>
          <p:spPr>
            <a:xfrm rot="5400000">
              <a:off x="2503" y="3753"/>
              <a:ext cx="8512" cy="4648"/>
            </a:xfrm>
            <a:prstGeom prst="rect">
              <a:avLst/>
            </a:prstGeom>
          </p:spPr>
        </p:pic>
        <p:sp>
          <p:nvSpPr>
            <p:cNvPr id="8" name="矩形 7"/>
            <p:cNvSpPr/>
            <p:nvPr/>
          </p:nvSpPr>
          <p:spPr>
            <a:xfrm>
              <a:off x="7111" y="4414"/>
              <a:ext cx="1091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等腰三角形 20"/>
          <p:cNvSpPr/>
          <p:nvPr/>
        </p:nvSpPr>
        <p:spPr>
          <a:xfrm flipV="1">
            <a:off x="10676432" y="633827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976904" y="3299645"/>
            <a:ext cx="5679904" cy="1886585"/>
          </a:xfrm>
          <a:prstGeom prst="rect">
            <a:avLst/>
          </a:prstGeom>
          <a:noFill/>
        </p:spPr>
        <p:txBody>
          <a:bodyPr wrap="square" rtlCol="0">
            <a:spAutoFit/>
          </a:bodyPr>
          <a:lstStyle/>
          <a:p>
            <a:pPr algn="ctr">
              <a:lnSpc>
                <a:spcPts val="7000"/>
              </a:lnSpc>
            </a:pPr>
            <a:r>
              <a:rPr lang="en-US" altLang="zh-CN" sz="9000" b="1" dirty="0">
                <a:solidFill>
                  <a:schemeClr val="bg2">
                    <a:lumMod val="25000"/>
                  </a:schemeClr>
                </a:solidFill>
                <a:latin typeface="华文细黑" panose="02010600040101010101" pitchFamily="2" charset="-122"/>
                <a:ea typeface="华文细黑" panose="02010600040101010101" pitchFamily="2" charset="-122"/>
              </a:rPr>
              <a:t>02</a:t>
            </a:r>
            <a:endParaRPr lang="en-US" altLang="zh-CN" sz="9000" b="1" dirty="0">
              <a:solidFill>
                <a:schemeClr val="bg2">
                  <a:lumMod val="25000"/>
                </a:schemeClr>
              </a:solidFill>
              <a:latin typeface="华文细黑" panose="02010600040101010101" pitchFamily="2" charset="-122"/>
              <a:ea typeface="华文细黑" panose="02010600040101010101" pitchFamily="2" charset="-122"/>
            </a:endParaRPr>
          </a:p>
          <a:p>
            <a:pPr algn="ctr">
              <a:lnSpc>
                <a:spcPts val="7000"/>
              </a:lnSpc>
            </a:pPr>
            <a:r>
              <a:rPr lang="en-US" altLang="zh-CN" sz="3200" b="1" dirty="0">
                <a:solidFill>
                  <a:schemeClr val="bg2">
                    <a:lumMod val="25000"/>
                  </a:schemeClr>
                </a:solidFill>
                <a:latin typeface="华文细黑" panose="02010600040101010101" pitchFamily="2" charset="-122"/>
                <a:ea typeface="华文细黑" panose="02010600040101010101" pitchFamily="2" charset="-122"/>
              </a:rPr>
              <a:t>Presentation</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4102" t="42049" r="53774" b="9999"/>
          <a:stretch>
            <a:fillRect/>
          </a:stretch>
        </p:blipFill>
        <p:spPr>
          <a:xfrm rot="21229020">
            <a:off x="9397365" y="1861185"/>
            <a:ext cx="3975100" cy="5668645"/>
          </a:xfrm>
          <a:prstGeom prst="rect">
            <a:avLst/>
          </a:prstGeom>
        </p:spPr>
      </p:pic>
      <p:grpSp>
        <p:nvGrpSpPr>
          <p:cNvPr id="4" name="组合 3"/>
          <p:cNvGrpSpPr/>
          <p:nvPr/>
        </p:nvGrpSpPr>
        <p:grpSpPr>
          <a:xfrm>
            <a:off x="516255" y="347345"/>
            <a:ext cx="4429125" cy="604520"/>
            <a:chOff x="813" y="547"/>
            <a:chExt cx="6975" cy="952"/>
          </a:xfrm>
        </p:grpSpPr>
        <p:sp>
          <p:nvSpPr>
            <p:cNvPr id="5" name="文本框 4"/>
            <p:cNvSpPr txBox="1"/>
            <p:nvPr/>
          </p:nvSpPr>
          <p:spPr>
            <a:xfrm>
              <a:off x="2309" y="547"/>
              <a:ext cx="5479" cy="919"/>
            </a:xfrm>
            <a:prstGeom prst="rect">
              <a:avLst/>
            </a:prstGeom>
            <a:noFill/>
          </p:spPr>
          <p:txBody>
            <a:bodyPr wrap="square" rtlCol="0">
              <a:spAutoFit/>
            </a:bodyPr>
            <a:lstStyle/>
            <a:p>
              <a:pPr algn="ctr"/>
              <a:r>
                <a:rPr lang="en-US" altLang="zh-CN" sz="3200" b="1" dirty="0">
                  <a:solidFill>
                    <a:schemeClr val="bg2">
                      <a:lumMod val="25000"/>
                    </a:schemeClr>
                  </a:solidFill>
                  <a:latin typeface="华文细黑" panose="02010600040101010101" pitchFamily="2" charset="-122"/>
                  <a:ea typeface="华文细黑" panose="02010600040101010101" pitchFamily="2" charset="-122"/>
                </a:rPr>
                <a:t>02/Presentation</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0" name="椭圆 9"/>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圆角矩形 8"/>
          <p:cNvSpPr/>
          <p:nvPr/>
        </p:nvSpPr>
        <p:spPr>
          <a:xfrm>
            <a:off x="926465" y="1185545"/>
            <a:ext cx="6035040" cy="94424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800" dirty="0" smtClean="0">
                <a:solidFill>
                  <a:srgbClr val="FFFFFF"/>
                </a:solidFill>
                <a:latin typeface="Roboto Condensed Light" charset="0"/>
                <a:sym typeface="+mn-ea"/>
              </a:rPr>
              <a:t>Leadfunction: tonevocoder</a:t>
            </a:r>
            <a:endParaRPr lang="zh-CN" altLang="en-US" sz="2800" b="1">
              <a:solidFill>
                <a:schemeClr val="bg1"/>
              </a:solidFill>
              <a:latin typeface="+mj-lt"/>
              <a:cs typeface="+mj-lt"/>
              <a:sym typeface="+mn-ea"/>
            </a:endParaRPr>
          </a:p>
        </p:txBody>
      </p:sp>
      <p:sp>
        <p:nvSpPr>
          <p:cNvPr id="19" name="Right Arrow 7"/>
          <p:cNvSpPr/>
          <p:nvPr/>
        </p:nvSpPr>
        <p:spPr>
          <a:xfrm>
            <a:off x="855481" y="2352257"/>
            <a:ext cx="10081120" cy="864096"/>
          </a:xfrm>
          <a:prstGeom prst="rightArrow">
            <a:avLst/>
          </a:prstGeom>
          <a:solidFill>
            <a:srgbClr val="B0DCEA"/>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p>
            <a:r>
              <a:rPr lang="en-US" sz="2400" dirty="0" smtClean="0">
                <a:solidFill>
                  <a:srgbClr val="FFFFFF"/>
                </a:solidFill>
                <a:latin typeface="Roboto Condensed Light" charset="0"/>
              </a:rPr>
              <a:t>Task </a:t>
            </a:r>
            <a:r>
              <a:rPr lang="en-US" sz="2400" dirty="0">
                <a:solidFill>
                  <a:srgbClr val="FFFFFF"/>
                </a:solidFill>
                <a:latin typeface="Roboto Condensed Light" charset="0"/>
              </a:rPr>
              <a:t>01</a:t>
            </a:r>
            <a:endParaRPr lang="en-US" sz="2400" dirty="0">
              <a:solidFill>
                <a:srgbClr val="FFFFFF"/>
              </a:solidFill>
              <a:latin typeface="Roboto Condensed Light" charset="0"/>
            </a:endParaRPr>
          </a:p>
        </p:txBody>
      </p:sp>
      <p:sp>
        <p:nvSpPr>
          <p:cNvPr id="20" name="Right Arrow 8"/>
          <p:cNvSpPr/>
          <p:nvPr/>
        </p:nvSpPr>
        <p:spPr>
          <a:xfrm>
            <a:off x="855259" y="3216242"/>
            <a:ext cx="7644849" cy="864096"/>
          </a:xfrm>
          <a:prstGeom prst="rightArrow">
            <a:avLst/>
          </a:prstGeom>
          <a:solidFill>
            <a:srgbClr val="1E5FAE"/>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p>
            <a:r>
              <a:rPr lang="en-US" sz="2400" dirty="0" smtClean="0">
                <a:solidFill>
                  <a:srgbClr val="FFFFFF"/>
                </a:solidFill>
                <a:latin typeface="Roboto Condensed Light" charset="0"/>
              </a:rPr>
              <a:t>Task </a:t>
            </a:r>
            <a:r>
              <a:rPr lang="en-US" sz="2400" dirty="0">
                <a:solidFill>
                  <a:srgbClr val="FFFFFF"/>
                </a:solidFill>
                <a:latin typeface="Roboto Condensed Light" charset="0"/>
              </a:rPr>
              <a:t>02</a:t>
            </a:r>
            <a:endParaRPr lang="en-US" sz="2400" dirty="0">
              <a:solidFill>
                <a:srgbClr val="FFFFFF"/>
              </a:solidFill>
              <a:latin typeface="Roboto Condensed Light" charset="0"/>
            </a:endParaRPr>
          </a:p>
        </p:txBody>
      </p:sp>
      <p:sp>
        <p:nvSpPr>
          <p:cNvPr id="21" name="Right Arrow 9"/>
          <p:cNvSpPr/>
          <p:nvPr/>
        </p:nvSpPr>
        <p:spPr>
          <a:xfrm>
            <a:off x="855032" y="4080227"/>
            <a:ext cx="5208579" cy="864096"/>
          </a:xfrm>
          <a:prstGeom prst="rightArrow">
            <a:avLst/>
          </a:prstGeom>
          <a:solidFill>
            <a:srgbClr val="B0DCEA"/>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p>
            <a:r>
              <a:rPr lang="en-US" sz="2400" dirty="0" smtClean="0">
                <a:solidFill>
                  <a:srgbClr val="FFFFFF"/>
                </a:solidFill>
                <a:latin typeface="Roboto Condensed Light" charset="0"/>
              </a:rPr>
              <a:t>Task </a:t>
            </a:r>
            <a:r>
              <a:rPr lang="en-US" sz="2400" dirty="0">
                <a:solidFill>
                  <a:srgbClr val="FFFFFF"/>
                </a:solidFill>
                <a:latin typeface="Roboto Condensed Light" charset="0"/>
              </a:rPr>
              <a:t>03</a:t>
            </a:r>
            <a:endParaRPr lang="en-US" sz="2400" dirty="0">
              <a:solidFill>
                <a:srgbClr val="FFFFFF"/>
              </a:solidFill>
              <a:latin typeface="Roboto Condensed Light" charset="0"/>
            </a:endParaRPr>
          </a:p>
        </p:txBody>
      </p:sp>
      <p:sp>
        <p:nvSpPr>
          <p:cNvPr id="22" name="Right Arrow 10"/>
          <p:cNvSpPr/>
          <p:nvPr/>
        </p:nvSpPr>
        <p:spPr>
          <a:xfrm>
            <a:off x="855444" y="4944212"/>
            <a:ext cx="2772308" cy="864096"/>
          </a:xfrm>
          <a:prstGeom prst="rightArrow">
            <a:avLst/>
          </a:prstGeom>
          <a:solidFill>
            <a:srgbClr val="1E5FAE"/>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p>
            <a:r>
              <a:rPr lang="en-US" sz="2400" dirty="0" smtClean="0">
                <a:solidFill>
                  <a:srgbClr val="FFFFFF"/>
                </a:solidFill>
                <a:latin typeface="Roboto Condensed Light" charset="0"/>
              </a:rPr>
              <a:t>Task </a:t>
            </a:r>
            <a:r>
              <a:rPr lang="en-US" sz="2400" dirty="0">
                <a:solidFill>
                  <a:srgbClr val="FFFFFF"/>
                </a:solidFill>
                <a:latin typeface="Roboto Condensed Light" charset="0"/>
              </a:rPr>
              <a:t>04</a:t>
            </a:r>
            <a:endParaRPr lang="en-US" sz="2400" dirty="0">
              <a:solidFill>
                <a:srgbClr val="FFFFFF"/>
              </a:solidFill>
              <a:latin typeface="Roboto Condensed Light"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516255" y="347345"/>
            <a:ext cx="7189485" cy="604520"/>
            <a:chOff x="813" y="547"/>
            <a:chExt cx="8497" cy="952"/>
          </a:xfrm>
        </p:grpSpPr>
        <p:sp>
          <p:nvSpPr>
            <p:cNvPr id="5" name="文本框 4"/>
            <p:cNvSpPr txBox="1"/>
            <p:nvPr/>
          </p:nvSpPr>
          <p:spPr>
            <a:xfrm>
              <a:off x="2309" y="547"/>
              <a:ext cx="7001" cy="919"/>
            </a:xfrm>
            <a:prstGeom prst="rect">
              <a:avLst/>
            </a:prstGeom>
            <a:noFill/>
          </p:spPr>
          <p:txBody>
            <a:bodyPr wrap="square" rtlCol="0">
              <a:spAutoFit/>
            </a:bodyPr>
            <a:p>
              <a:pPr algn="ctr"/>
              <a:r>
                <a:rPr lang="zh-CN" altLang="en-US" sz="3200" b="1">
                  <a:latin typeface="+mj-lt"/>
                  <a:cs typeface="+mj-lt"/>
                  <a:sym typeface="+mn-ea"/>
                </a:rPr>
                <a:t>Lead function:</a:t>
              </a:r>
              <a:r>
                <a:rPr lang="en-US" altLang="zh-CN" sz="3200" b="1">
                  <a:latin typeface="+mj-lt"/>
                  <a:cs typeface="+mj-lt"/>
                  <a:sym typeface="+mn-ea"/>
                </a:rPr>
                <a:t>tone</a:t>
              </a:r>
              <a:r>
                <a:rPr lang="zh-CN" altLang="en-US" sz="3200" b="1">
                  <a:latin typeface="+mj-lt"/>
                  <a:cs typeface="+mj-lt"/>
                  <a:sym typeface="+mn-ea"/>
                </a:rPr>
                <a:t>vocoder</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0" name="椭圆 9"/>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 name="图片 1"/>
          <p:cNvPicPr>
            <a:picLocks noChangeAspect="1"/>
          </p:cNvPicPr>
          <p:nvPr>
            <p:custDataLst>
              <p:tags r:id="rId1"/>
            </p:custDataLst>
          </p:nvPr>
        </p:nvPicPr>
        <p:blipFill>
          <a:blip r:embed="rId2"/>
          <a:stretch>
            <a:fillRect/>
          </a:stretch>
        </p:blipFill>
        <p:spPr>
          <a:xfrm>
            <a:off x="1062990" y="1041400"/>
            <a:ext cx="9644380" cy="5703570"/>
          </a:xfrm>
          <a:prstGeom prst="rect">
            <a:avLst/>
          </a:prstGeom>
          <a:noFill/>
          <a:ln>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516255" y="347345"/>
            <a:ext cx="7566855" cy="604520"/>
            <a:chOff x="813" y="547"/>
            <a:chExt cx="8943" cy="952"/>
          </a:xfrm>
        </p:grpSpPr>
        <p:sp>
          <p:nvSpPr>
            <p:cNvPr id="2" name="文本框 1"/>
            <p:cNvSpPr txBox="1"/>
            <p:nvPr/>
          </p:nvSpPr>
          <p:spPr>
            <a:xfrm>
              <a:off x="2309" y="547"/>
              <a:ext cx="7447" cy="919"/>
            </a:xfrm>
            <a:prstGeom prst="rect">
              <a:avLst/>
            </a:prstGeom>
            <a:noFill/>
          </p:spPr>
          <p:txBody>
            <a:bodyPr wrap="square" rtlCol="0">
              <a:spAutoFit/>
            </a:bodyPr>
            <a:p>
              <a:pPr algn="ctr"/>
              <a:r>
                <a:rPr lang="zh-CN" altLang="en-US" sz="3200" b="1">
                  <a:latin typeface="+mj-lt"/>
                  <a:cs typeface="+mj-lt"/>
                  <a:sym typeface="+mn-ea"/>
                </a:rPr>
                <a:t>Lead function:</a:t>
              </a:r>
              <a:r>
                <a:rPr lang="en-US" altLang="zh-CN" sz="3200" b="1">
                  <a:latin typeface="+mj-lt"/>
                  <a:cs typeface="+mj-lt"/>
                  <a:sym typeface="+mn-ea"/>
                </a:rPr>
                <a:t>tone</a:t>
              </a:r>
              <a:r>
                <a:rPr lang="zh-CN" altLang="en-US" sz="3200" b="1">
                  <a:latin typeface="+mj-lt"/>
                  <a:cs typeface="+mj-lt"/>
                  <a:sym typeface="+mn-ea"/>
                </a:rPr>
                <a:t>vocoder</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0" name="椭圆 9"/>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 name="内容占位符 3"/>
          <p:cNvPicPr>
            <a:picLocks noChangeAspect="1"/>
          </p:cNvPicPr>
          <p:nvPr/>
        </p:nvPicPr>
        <p:blipFill>
          <a:blip r:embed="rId1"/>
          <a:stretch>
            <a:fillRect/>
          </a:stretch>
        </p:blipFill>
        <p:spPr>
          <a:xfrm>
            <a:off x="1400810" y="1056005"/>
            <a:ext cx="9390380" cy="5681980"/>
          </a:xfrm>
          <a:prstGeom prst="rect">
            <a:avLst/>
          </a:prstGeom>
        </p:spPr>
      </p:pic>
      <p:sp>
        <p:nvSpPr>
          <p:cNvPr id="6" name="圆角矩形 5"/>
          <p:cNvSpPr/>
          <p:nvPr/>
        </p:nvSpPr>
        <p:spPr>
          <a:xfrm>
            <a:off x="6957060" y="2530475"/>
            <a:ext cx="2972435" cy="1348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等分距离，并用距离断点推算出频率断点（包括头尾</a:t>
            </a:r>
            <a:r>
              <a:rPr lang="en-US" altLang="zh-CN" b="1">
                <a:solidFill>
                  <a:schemeClr val="bg1"/>
                </a:solidFill>
                <a:sym typeface="+mn-ea"/>
              </a:rPr>
              <a:t>N+1</a:t>
            </a:r>
            <a:r>
              <a:rPr lang="zh-CN" altLang="en-US" b="1">
                <a:solidFill>
                  <a:schemeClr val="bg1"/>
                </a:solidFill>
                <a:sym typeface="+mn-ea"/>
              </a:rPr>
              <a:t>个），并算出每个</a:t>
            </a:r>
            <a:r>
              <a:rPr lang="en-US" altLang="zh-CN" b="1">
                <a:solidFill>
                  <a:schemeClr val="bg1"/>
                </a:solidFill>
                <a:sym typeface="+mn-ea"/>
              </a:rPr>
              <a:t>band</a:t>
            </a:r>
            <a:r>
              <a:rPr lang="zh-CN" altLang="en-US" b="1">
                <a:solidFill>
                  <a:schemeClr val="bg1"/>
                </a:solidFill>
                <a:sym typeface="+mn-ea"/>
              </a:rPr>
              <a:t>的中心频率</a:t>
            </a:r>
            <a:endParaRPr lang="zh-CN" altLang="en-US" b="1">
              <a:solidFill>
                <a:schemeClr val="bg1"/>
              </a:solidFill>
              <a:sym typeface="+mn-ea"/>
            </a:endParaRPr>
          </a:p>
        </p:txBody>
      </p:sp>
      <p:sp>
        <p:nvSpPr>
          <p:cNvPr id="7" name="圆角矩形 6"/>
          <p:cNvSpPr/>
          <p:nvPr/>
        </p:nvSpPr>
        <p:spPr>
          <a:xfrm>
            <a:off x="7830185" y="5776595"/>
            <a:ext cx="225171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设计并实现每个频率段的带通滤波器</a:t>
            </a:r>
            <a:endParaRPr lang="zh-CN" altLang="en-US" b="1">
              <a:solidFill>
                <a:schemeClr val="bg1"/>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516255" y="347345"/>
            <a:ext cx="7154794" cy="604520"/>
            <a:chOff x="813" y="547"/>
            <a:chExt cx="8456" cy="952"/>
          </a:xfrm>
        </p:grpSpPr>
        <p:sp>
          <p:nvSpPr>
            <p:cNvPr id="2" name="文本框 1"/>
            <p:cNvSpPr txBox="1"/>
            <p:nvPr/>
          </p:nvSpPr>
          <p:spPr>
            <a:xfrm>
              <a:off x="2309" y="547"/>
              <a:ext cx="6960" cy="919"/>
            </a:xfrm>
            <a:prstGeom prst="rect">
              <a:avLst/>
            </a:prstGeom>
            <a:noFill/>
          </p:spPr>
          <p:txBody>
            <a:bodyPr wrap="square" rtlCol="0">
              <a:spAutoFit/>
            </a:bodyPr>
            <a:p>
              <a:pPr algn="ctr"/>
              <a:r>
                <a:rPr lang="zh-CN" altLang="en-US" sz="3200" b="1">
                  <a:latin typeface="+mj-lt"/>
                  <a:cs typeface="+mj-lt"/>
                  <a:sym typeface="+mn-ea"/>
                </a:rPr>
                <a:t>Lead function:</a:t>
              </a:r>
              <a:r>
                <a:rPr lang="en-US" altLang="zh-CN" sz="3200" b="1">
                  <a:latin typeface="+mj-lt"/>
                  <a:cs typeface="+mj-lt"/>
                  <a:sym typeface="+mn-ea"/>
                </a:rPr>
                <a:t>tone</a:t>
              </a:r>
              <a:r>
                <a:rPr lang="zh-CN" altLang="en-US" sz="3200" b="1">
                  <a:latin typeface="+mj-lt"/>
                  <a:cs typeface="+mj-lt"/>
                  <a:sym typeface="+mn-ea"/>
                </a:rPr>
                <a:t>vocoder</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0" name="椭圆 9"/>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 name="内容占位符 3"/>
          <p:cNvPicPr>
            <a:picLocks noChangeAspect="1"/>
          </p:cNvPicPr>
          <p:nvPr/>
        </p:nvPicPr>
        <p:blipFill>
          <a:blip r:embed="rId1"/>
          <a:stretch>
            <a:fillRect/>
          </a:stretch>
        </p:blipFill>
        <p:spPr>
          <a:xfrm>
            <a:off x="593725" y="1123950"/>
            <a:ext cx="10800080" cy="5344795"/>
          </a:xfrm>
          <a:prstGeom prst="rect">
            <a:avLst/>
          </a:prstGeom>
        </p:spPr>
      </p:pic>
      <p:sp>
        <p:nvSpPr>
          <p:cNvPr id="5" name="圆角矩形 4"/>
          <p:cNvSpPr/>
          <p:nvPr/>
        </p:nvSpPr>
        <p:spPr>
          <a:xfrm>
            <a:off x="8347075" y="1435100"/>
            <a:ext cx="2668270" cy="842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对每个频率段信号实现整流滤波，用低通滤波器实现包络</a:t>
            </a:r>
            <a:endParaRPr lang="zh-CN" altLang="en-US" b="1"/>
          </a:p>
        </p:txBody>
      </p:sp>
      <p:sp>
        <p:nvSpPr>
          <p:cNvPr id="6" name="圆角矩形 5"/>
          <p:cNvSpPr/>
          <p:nvPr/>
        </p:nvSpPr>
        <p:spPr>
          <a:xfrm>
            <a:off x="6490970" y="5634355"/>
            <a:ext cx="2150745" cy="517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能量归一化</a:t>
            </a:r>
            <a:endParaRPr lang="zh-CN" altLang="en-US" b="1"/>
          </a:p>
        </p:txBody>
      </p:sp>
      <p:sp>
        <p:nvSpPr>
          <p:cNvPr id="7" name="圆角矩形 6"/>
          <p:cNvSpPr/>
          <p:nvPr/>
        </p:nvSpPr>
        <p:spPr>
          <a:xfrm>
            <a:off x="8499475" y="2966720"/>
            <a:ext cx="2687955" cy="993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构建每个中心频率的正弦波，并于包络信号相乘，逐个叠加</a:t>
            </a:r>
            <a:endParaRPr lang="zh-CN" altLang="en-US" b="1"/>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516255" y="347345"/>
            <a:ext cx="4033520" cy="604520"/>
            <a:chOff x="813" y="547"/>
            <a:chExt cx="6975" cy="952"/>
          </a:xfrm>
        </p:grpSpPr>
        <p:sp>
          <p:nvSpPr>
            <p:cNvPr id="31" name="文本框 3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rPr>
                <a:t>Task1 Problem</a:t>
              </a:r>
              <a:endParaRPr 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a:off x="520065" y="1282065"/>
            <a:ext cx="11494135" cy="5077460"/>
          </a:xfrm>
          <a:prstGeom prst="rect">
            <a:avLst/>
          </a:prstGeom>
          <a:noFill/>
        </p:spPr>
        <p:txBody>
          <a:bodyPr wrap="square" rtlCol="0">
            <a:spAutoFit/>
          </a:bodyPr>
          <a:p>
            <a:pPr algn="l"/>
            <a:r>
              <a:rPr lang="zh-CN" altLang="en-US" sz="3600"/>
              <a:t>• Set LPF (for envelop extraction) cutoff frequency to 50 Hz.</a:t>
            </a:r>
            <a:endParaRPr lang="zh-CN" altLang="en-US" sz="3600"/>
          </a:p>
          <a:p>
            <a:pPr algn="l"/>
            <a:r>
              <a:rPr lang="zh-CN" altLang="en-US" sz="3600"/>
              <a:t>• Implement tone-vocoder by changing the number of bands to 𝑁= 1, 𝑁= 2, 𝑁= 4, 𝑁= 6, and 𝑁= 8. (bandpass filters vary) </a:t>
            </a:r>
            <a:endParaRPr lang="zh-CN" altLang="en-US" sz="3600"/>
          </a:p>
          <a:p>
            <a:pPr algn="l"/>
            <a:r>
              <a:rPr lang="zh-CN" altLang="en-US" sz="3600"/>
              <a:t>• Save the wave files for these conditions, and describe how the</a:t>
            </a:r>
            <a:r>
              <a:rPr lang="en-US" altLang="zh-CN" sz="3600"/>
              <a:t> </a:t>
            </a:r>
            <a:r>
              <a:rPr lang="zh-CN" altLang="en-US" sz="3600"/>
              <a:t> number of bands affects the intelligibility (i.e., how many words</a:t>
            </a:r>
            <a:r>
              <a:rPr lang="en-US" altLang="zh-CN" sz="3600"/>
              <a:t> </a:t>
            </a:r>
            <a:r>
              <a:rPr lang="zh-CN" altLang="en-US" sz="3600"/>
              <a:t> can be understood) of synthesized sentence.</a:t>
            </a:r>
            <a:endParaRPr lang="zh-CN" altLang="en-US" sz="36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516255" y="347345"/>
            <a:ext cx="4824730" cy="604520"/>
            <a:chOff x="813" y="547"/>
            <a:chExt cx="6975" cy="952"/>
          </a:xfrm>
        </p:grpSpPr>
        <p:sp>
          <p:nvSpPr>
            <p:cNvPr id="31" name="文本框 3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rPr>
                <a:t>Task1 Analysis</a:t>
              </a:r>
              <a:endParaRPr 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 name="图片 2"/>
          <p:cNvPicPr>
            <a:picLocks noChangeAspect="1"/>
          </p:cNvPicPr>
          <p:nvPr/>
        </p:nvPicPr>
        <p:blipFill>
          <a:blip r:embed="rId1"/>
          <a:stretch>
            <a:fillRect/>
          </a:stretch>
        </p:blipFill>
        <p:spPr>
          <a:xfrm>
            <a:off x="3248025" y="1172210"/>
            <a:ext cx="5622925" cy="4217035"/>
          </a:xfrm>
          <a:prstGeom prst="rect">
            <a:avLst/>
          </a:prstGeom>
        </p:spPr>
      </p:pic>
      <p:sp>
        <p:nvSpPr>
          <p:cNvPr id="6" name="文本框 5"/>
          <p:cNvSpPr txBox="1"/>
          <p:nvPr/>
        </p:nvSpPr>
        <p:spPr>
          <a:xfrm>
            <a:off x="2284095" y="6055360"/>
            <a:ext cx="770890" cy="398780"/>
          </a:xfrm>
          <a:prstGeom prst="rect">
            <a:avLst/>
          </a:prstGeom>
          <a:noFill/>
        </p:spPr>
        <p:txBody>
          <a:bodyPr wrap="square" rtlCol="0">
            <a:spAutoFit/>
          </a:bodyPr>
          <a:p>
            <a:r>
              <a:rPr lang="en-US" altLang="zh-CN" sz="2000" b="1"/>
              <a:t>N=1</a:t>
            </a:r>
            <a:endParaRPr lang="en-US" altLang="zh-CN" sz="2000" b="1"/>
          </a:p>
        </p:txBody>
      </p:sp>
      <p:sp>
        <p:nvSpPr>
          <p:cNvPr id="7" name="文本框 6"/>
          <p:cNvSpPr txBox="1"/>
          <p:nvPr/>
        </p:nvSpPr>
        <p:spPr>
          <a:xfrm>
            <a:off x="3978275" y="6055360"/>
            <a:ext cx="770890" cy="398780"/>
          </a:xfrm>
          <a:prstGeom prst="rect">
            <a:avLst/>
          </a:prstGeom>
          <a:noFill/>
        </p:spPr>
        <p:txBody>
          <a:bodyPr wrap="square" rtlCol="0">
            <a:spAutoFit/>
          </a:bodyPr>
          <a:p>
            <a:r>
              <a:rPr lang="en-US" altLang="zh-CN" sz="2000" b="1"/>
              <a:t>N=2</a:t>
            </a:r>
            <a:endParaRPr lang="en-US" altLang="zh-CN" sz="2000" b="1"/>
          </a:p>
        </p:txBody>
      </p:sp>
      <p:sp>
        <p:nvSpPr>
          <p:cNvPr id="8" name="文本框 7"/>
          <p:cNvSpPr txBox="1"/>
          <p:nvPr/>
        </p:nvSpPr>
        <p:spPr>
          <a:xfrm>
            <a:off x="5672455" y="6055360"/>
            <a:ext cx="770890" cy="398780"/>
          </a:xfrm>
          <a:prstGeom prst="rect">
            <a:avLst/>
          </a:prstGeom>
          <a:noFill/>
        </p:spPr>
        <p:txBody>
          <a:bodyPr wrap="square" rtlCol="0">
            <a:spAutoFit/>
          </a:bodyPr>
          <a:p>
            <a:r>
              <a:rPr lang="en-US" altLang="zh-CN" sz="2000" b="1"/>
              <a:t>N=4</a:t>
            </a:r>
            <a:endParaRPr lang="en-US" altLang="zh-CN" sz="2000" b="1"/>
          </a:p>
        </p:txBody>
      </p:sp>
      <p:sp>
        <p:nvSpPr>
          <p:cNvPr id="9" name="文本框 8"/>
          <p:cNvSpPr txBox="1"/>
          <p:nvPr/>
        </p:nvSpPr>
        <p:spPr>
          <a:xfrm>
            <a:off x="7366635" y="6055360"/>
            <a:ext cx="770890" cy="398780"/>
          </a:xfrm>
          <a:prstGeom prst="rect">
            <a:avLst/>
          </a:prstGeom>
          <a:noFill/>
        </p:spPr>
        <p:txBody>
          <a:bodyPr wrap="square" rtlCol="0">
            <a:spAutoFit/>
          </a:bodyPr>
          <a:p>
            <a:r>
              <a:rPr lang="en-US" altLang="zh-CN" sz="2000" b="1"/>
              <a:t>N=6</a:t>
            </a:r>
            <a:endParaRPr lang="en-US" altLang="zh-CN" sz="2000" b="1"/>
          </a:p>
        </p:txBody>
      </p:sp>
      <p:sp>
        <p:nvSpPr>
          <p:cNvPr id="10" name="文本框 9"/>
          <p:cNvSpPr txBox="1"/>
          <p:nvPr/>
        </p:nvSpPr>
        <p:spPr>
          <a:xfrm>
            <a:off x="9060815" y="6055360"/>
            <a:ext cx="770890" cy="398780"/>
          </a:xfrm>
          <a:prstGeom prst="rect">
            <a:avLst/>
          </a:prstGeom>
          <a:noFill/>
        </p:spPr>
        <p:txBody>
          <a:bodyPr wrap="square" rtlCol="0">
            <a:spAutoFit/>
          </a:bodyPr>
          <a:p>
            <a:r>
              <a:rPr lang="en-US" altLang="zh-CN" sz="2000" b="1"/>
              <a:t>N=8</a:t>
            </a:r>
            <a:endParaRPr lang="en-US" altLang="zh-CN" sz="2000" b="1"/>
          </a:p>
        </p:txBody>
      </p:sp>
      <p:pic>
        <p:nvPicPr>
          <p:cNvPr id="12" name="C_01_01_N=1_f=50Hz">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2360930" y="5389245"/>
            <a:ext cx="495300" cy="495300"/>
          </a:xfrm>
          <a:prstGeom prst="rect">
            <a:avLst/>
          </a:prstGeom>
        </p:spPr>
      </p:pic>
      <p:pic>
        <p:nvPicPr>
          <p:cNvPr id="13" name="C_01_01_N=2_f=50Hz">
            <a:hlinkClick r:id="" action="ppaction://media"/>
          </p:cNvPr>
          <p:cNvPicPr/>
          <p:nvPr>
            <a:audioFile r:link="rId5"/>
            <p:extLst>
              <p:ext uri="{DAA4B4D4-6D71-4841-9C94-3DE7FCFB9230}">
                <p14:media xmlns:p14="http://schemas.microsoft.com/office/powerpoint/2010/main" r:embed="rId6"/>
              </p:ext>
            </p:extLst>
          </p:nvPr>
        </p:nvPicPr>
        <p:blipFill>
          <a:blip r:embed="rId4"/>
          <a:stretch>
            <a:fillRect/>
          </a:stretch>
        </p:blipFill>
        <p:spPr>
          <a:xfrm>
            <a:off x="4085590" y="5389245"/>
            <a:ext cx="495300" cy="495300"/>
          </a:xfrm>
          <a:prstGeom prst="rect">
            <a:avLst/>
          </a:prstGeom>
        </p:spPr>
      </p:pic>
      <p:pic>
        <p:nvPicPr>
          <p:cNvPr id="14" name="C_01_01_N=4_f=50Hz">
            <a:hlinkClick r:id="" action="ppaction://media"/>
          </p:cNvPr>
          <p:cNvPicPr/>
          <p:nvPr>
            <a:audioFile r:link="rId7"/>
            <p:extLst>
              <p:ext uri="{DAA4B4D4-6D71-4841-9C94-3DE7FCFB9230}">
                <p14:media xmlns:p14="http://schemas.microsoft.com/office/powerpoint/2010/main" r:embed="rId8"/>
              </p:ext>
            </p:extLst>
          </p:nvPr>
        </p:nvPicPr>
        <p:blipFill>
          <a:blip r:embed="rId4"/>
          <a:stretch>
            <a:fillRect/>
          </a:stretch>
        </p:blipFill>
        <p:spPr>
          <a:xfrm>
            <a:off x="5758180" y="5389245"/>
            <a:ext cx="495300" cy="495300"/>
          </a:xfrm>
          <a:prstGeom prst="rect">
            <a:avLst/>
          </a:prstGeom>
        </p:spPr>
      </p:pic>
      <p:pic>
        <p:nvPicPr>
          <p:cNvPr id="15" name="C_01_01_N=6_f=50Hz">
            <a:hlinkClick r:id="" action="ppaction://media"/>
          </p:cNvPr>
          <p:cNvPicPr/>
          <p:nvPr>
            <a:audioFile r:link="rId9"/>
            <p:extLst>
              <p:ext uri="{DAA4B4D4-6D71-4841-9C94-3DE7FCFB9230}">
                <p14:media xmlns:p14="http://schemas.microsoft.com/office/powerpoint/2010/main" r:embed="rId10"/>
              </p:ext>
            </p:extLst>
          </p:nvPr>
        </p:nvPicPr>
        <p:blipFill>
          <a:blip r:embed="rId4"/>
          <a:stretch>
            <a:fillRect/>
          </a:stretch>
        </p:blipFill>
        <p:spPr>
          <a:xfrm>
            <a:off x="7430770" y="5389245"/>
            <a:ext cx="495300" cy="495300"/>
          </a:xfrm>
          <a:prstGeom prst="rect">
            <a:avLst/>
          </a:prstGeom>
        </p:spPr>
      </p:pic>
      <p:pic>
        <p:nvPicPr>
          <p:cNvPr id="16" name="C_01_01_N=8_f=50Hz">
            <a:hlinkClick r:id="" action="ppaction://media"/>
          </p:cNvPr>
          <p:cNvPicPr/>
          <p:nvPr>
            <a:audioFile r:link="rId11"/>
            <p:extLst>
              <p:ext uri="{DAA4B4D4-6D71-4841-9C94-3DE7FCFB9230}">
                <p14:media xmlns:p14="http://schemas.microsoft.com/office/powerpoint/2010/main" r:embed="rId12"/>
              </p:ext>
            </p:extLst>
          </p:nvPr>
        </p:nvPicPr>
        <p:blipFill>
          <a:blip r:embed="rId4"/>
          <a:stretch>
            <a:fillRect/>
          </a:stretch>
        </p:blipFill>
        <p:spPr>
          <a:xfrm>
            <a:off x="9155430" y="5389245"/>
            <a:ext cx="495300" cy="495300"/>
          </a:xfrm>
          <a:prstGeom prst="rect">
            <a:avLst/>
          </a:prstGeom>
        </p:spPr>
      </p:pic>
      <p:sp>
        <p:nvSpPr>
          <p:cNvPr id="5" name="文本框 4"/>
          <p:cNvSpPr txBox="1"/>
          <p:nvPr/>
        </p:nvSpPr>
        <p:spPr>
          <a:xfrm>
            <a:off x="5473700" y="930910"/>
            <a:ext cx="1460500" cy="398780"/>
          </a:xfrm>
          <a:prstGeom prst="rect">
            <a:avLst/>
          </a:prstGeom>
          <a:noFill/>
        </p:spPr>
        <p:txBody>
          <a:bodyPr wrap="square" rtlCol="0">
            <a:spAutoFit/>
          </a:bodyPr>
          <a:p>
            <a:r>
              <a:rPr lang="en-US" altLang="zh-CN" sz="2000" b="1"/>
              <a:t>Waveform</a:t>
            </a:r>
            <a:endParaRPr lang="en-US" altLang="zh-CN" sz="2000" b="1"/>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childTnLst>
            <p:audio>
              <p:cMediaNode>
                <p:cTn id="2" fill="hold" display="1">
                  <p:stCondLst>
                    <p:cond delay="indefinite"/>
                  </p:stCondLst>
                  <p:endCondLst>
                    <p:cond evt="onNext">
                      <p:tgtEl>
                        <p:sldTgt/>
                      </p:tgtEl>
                    </p:cond>
                    <p:cond evt="onPrev">
                      <p:tgtEl>
                        <p:sldTgt/>
                      </p:tgtEl>
                    </p:cond>
                    <p:cond evt="onStopAudio">
                      <p:tgtEl>
                        <p:sldTgt/>
                      </p:tgtEl>
                    </p:cond>
                  </p:endCondLst>
                </p:cTn>
                <p:tgtEl>
                  <p:spTgt spid="12"/>
                </p:tgtEl>
              </p:cMediaNode>
            </p:audio>
            <p:audio>
              <p:cMediaNode>
                <p:cTn id="3" fill="hold" display="1">
                  <p:stCondLst>
                    <p:cond delay="indefinite"/>
                  </p:stCondLst>
                  <p:endCondLst>
                    <p:cond evt="onNext">
                      <p:tgtEl>
                        <p:sldTgt/>
                      </p:tgtEl>
                    </p:cond>
                    <p:cond evt="onPrev">
                      <p:tgtEl>
                        <p:sldTgt/>
                      </p:tgtEl>
                    </p:cond>
                    <p:cond evt="onStopAudio">
                      <p:tgtEl>
                        <p:sldTgt/>
                      </p:tgtEl>
                    </p:cond>
                  </p:endCondLst>
                </p:cTn>
                <p:tgtEl>
                  <p:spTgt spid="13"/>
                </p:tgtEl>
              </p:cMediaNode>
            </p:audio>
            <p:audio>
              <p:cMediaNode>
                <p:cTn id="4" fill="hold" display="1">
                  <p:stCondLst>
                    <p:cond delay="indefinite"/>
                  </p:stCondLst>
                  <p:endCondLst>
                    <p:cond evt="onNext">
                      <p:tgtEl>
                        <p:sldTgt/>
                      </p:tgtEl>
                    </p:cond>
                    <p:cond evt="onPrev">
                      <p:tgtEl>
                        <p:sldTgt/>
                      </p:tgtEl>
                    </p:cond>
                    <p:cond evt="onStopAudio">
                      <p:tgtEl>
                        <p:sldTgt/>
                      </p:tgtEl>
                    </p:cond>
                  </p:endCondLst>
                </p:cTn>
                <p:tgtEl>
                  <p:spTgt spid="14"/>
                </p:tgtEl>
              </p:cMediaNode>
            </p:audio>
            <p:audio>
              <p:cMediaNode>
                <p:cTn id="5" fill="hold" display="1">
                  <p:stCondLst>
                    <p:cond delay="indefinite"/>
                  </p:stCondLst>
                  <p:endCondLst>
                    <p:cond evt="onNext">
                      <p:tgtEl>
                        <p:sldTgt/>
                      </p:tgtEl>
                    </p:cond>
                    <p:cond evt="onPrev">
                      <p:tgtEl>
                        <p:sldTgt/>
                      </p:tgtEl>
                    </p:cond>
                    <p:cond evt="onStopAudio">
                      <p:tgtEl>
                        <p:sldTgt/>
                      </p:tgtEl>
                    </p:cond>
                  </p:endCondLst>
                </p:cTn>
                <p:tgtEl>
                  <p:spTgt spid="15"/>
                </p:tgtEl>
              </p:cMediaNode>
            </p:audio>
            <p:audio>
              <p:cMediaNode>
                <p:cTn id="6" fill="hold" display="1">
                  <p:stCondLst>
                    <p:cond delay="indefinite"/>
                  </p:stCondLst>
                  <p:endCondLst>
                    <p:cond evt="onNext">
                      <p:tgtEl>
                        <p:sldTgt/>
                      </p:tgtEl>
                    </p:cond>
                    <p:cond evt="onPrev">
                      <p:tgtEl>
                        <p:sldTgt/>
                      </p:tgtEl>
                    </p:cond>
                    <p:cond evt="onStopAudio">
                      <p:tgtEl>
                        <p:sldTgt/>
                      </p:tgtEl>
                    </p:cond>
                  </p:endCondLst>
                </p:cTn>
                <p:tgtEl>
                  <p:spTgt spid="16"/>
                </p:tgtEl>
              </p:cMediaNode>
            </p:audio>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additive="base">
                                        <p:cTn id="11" dur="indefinite" fill="hold"/>
                                        <p:tgtEl>
                                          <p:spTgt spid="12"/>
                                        </p:tgtEl>
                                      </p:cBhvr>
                                    </p:cmd>
                                  </p:childTnLst>
                                </p:cTn>
                              </p:par>
                            </p:childTnLst>
                          </p:cTn>
                        </p:par>
                      </p:childTnLst>
                    </p:cTn>
                  </p:par>
                </p:childTnLst>
              </p:cTn>
              <p:nextCondLst>
                <p:cond evt="onClick" delay="0">
                  <p:tgtEl>
                    <p:spTgt spid="12"/>
                  </p:tgtEl>
                </p:cond>
              </p:nextCondLst>
            </p:seq>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additive="base">
                                        <p:cTn id="16" dur="indefinite" fill="hold"/>
                                        <p:tgtEl>
                                          <p:spTgt spid="13"/>
                                        </p:tgtEl>
                                      </p:cBhvr>
                                    </p:cmd>
                                  </p:childTnLst>
                                </p:cTn>
                              </p:par>
                            </p:childTnLst>
                          </p:cTn>
                        </p:par>
                      </p:childTnLst>
                    </p:cTn>
                  </p:par>
                </p:childTnLst>
              </p:cTn>
              <p:nextCondLst>
                <p:cond evt="onClick" delay="0">
                  <p:tgtEl>
                    <p:spTgt spid="13"/>
                  </p:tgtEl>
                </p:cond>
              </p:nextCondLst>
            </p:seq>
            <p:seq concurrent="1" nextAc="seek">
              <p:cTn id="17" restart="whenNotActive" fill="hold" evtFilter="cancelBubble" nodeType="interactiveSeq">
                <p:stCondLst>
                  <p:cond evt="onClick" delay="0">
                    <p:tgtEl>
                      <p:spTgt spid="1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additive="base">
                                        <p:cTn id="21" dur="indefinite" fill="hold"/>
                                        <p:tgtEl>
                                          <p:spTgt spid="14"/>
                                        </p:tgtEl>
                                      </p:cBhvr>
                                    </p:cmd>
                                  </p:childTnLst>
                                </p:cTn>
                              </p:par>
                            </p:childTnLst>
                          </p:cTn>
                        </p:par>
                      </p:childTnLst>
                    </p:cTn>
                  </p:par>
                </p:childTnLst>
              </p:cTn>
              <p:nextCondLst>
                <p:cond evt="onClick" delay="0">
                  <p:tgtEl>
                    <p:spTgt spid="14"/>
                  </p:tgtEl>
                </p:cond>
              </p:nextCondLst>
            </p:seq>
            <p:seq concurrent="1" nextAc="seek">
              <p:cTn id="22" restart="whenNotActive" fill="hold" evtFilter="cancelBubble" nodeType="interactiveSeq">
                <p:stCondLst>
                  <p:cond evt="onClick" delay="0">
                    <p:tgtEl>
                      <p:spTgt spid="15"/>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additive="base">
                                        <p:cTn id="26" dur="indefinite" fill="hold"/>
                                        <p:tgtEl>
                                          <p:spTgt spid="15"/>
                                        </p:tgtEl>
                                      </p:cBhvr>
                                    </p:cmd>
                                  </p:childTnLst>
                                </p:cTn>
                              </p:par>
                            </p:childTnLst>
                          </p:cTn>
                        </p:par>
                      </p:childTnLst>
                    </p:cTn>
                  </p:par>
                </p:childTnLst>
              </p:cTn>
              <p:nextCondLst>
                <p:cond evt="onClick" delay="0">
                  <p:tgtEl>
                    <p:spTgt spid="15"/>
                  </p:tgtEl>
                </p:cond>
              </p:nextCondLst>
            </p:seq>
            <p:seq concurrent="1" nextAc="seek">
              <p:cTn id="27" restart="whenNotActive" fill="hold" evtFilter="cancelBubble" nodeType="interactiveSeq">
                <p:stCondLst>
                  <p:cond evt="onClick" delay="0">
                    <p:tgtEl>
                      <p:spTgt spid="16"/>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additive="base">
                                        <p:cTn id="31" dur="indefinite"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516255" y="347345"/>
            <a:ext cx="4824730" cy="604520"/>
            <a:chOff x="813" y="547"/>
            <a:chExt cx="6975" cy="952"/>
          </a:xfrm>
        </p:grpSpPr>
        <p:sp>
          <p:nvSpPr>
            <p:cNvPr id="31" name="文本框 30"/>
            <p:cNvSpPr txBox="1"/>
            <p:nvPr/>
          </p:nvSpPr>
          <p:spPr>
            <a:xfrm>
              <a:off x="2309" y="547"/>
              <a:ext cx="5479" cy="919"/>
            </a:xfrm>
            <a:prstGeom prst="rect">
              <a:avLst/>
            </a:prstGeom>
            <a:noFill/>
          </p:spPr>
          <p:txBody>
            <a:bodyPr wrap="square" rtlCol="0">
              <a:spAutoFit/>
            </a:bodyPr>
            <a:lstStyle/>
            <a:p>
              <a:pPr algn="ctr"/>
              <a:r>
                <a:rPr lang="en-US" sz="3200" b="1" dirty="0">
                  <a:solidFill>
                    <a:schemeClr val="bg2">
                      <a:lumMod val="25000"/>
                    </a:schemeClr>
                  </a:solidFill>
                  <a:latin typeface="华文细黑" panose="02010600040101010101" pitchFamily="2" charset="-122"/>
                  <a:ea typeface="华文细黑" panose="02010600040101010101" pitchFamily="2" charset="-122"/>
                </a:rPr>
                <a:t>Task1 Analysis</a:t>
              </a:r>
              <a:endParaRPr 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a:stretch>
            <a:fillRect/>
          </a:stretch>
        </p:blipFill>
        <p:spPr>
          <a:xfrm>
            <a:off x="927100" y="2185035"/>
            <a:ext cx="4897755" cy="3673475"/>
          </a:xfrm>
          <a:prstGeom prst="rect">
            <a:avLst/>
          </a:prstGeom>
        </p:spPr>
      </p:pic>
      <p:pic>
        <p:nvPicPr>
          <p:cNvPr id="3" name="图片 2"/>
          <p:cNvPicPr>
            <a:picLocks noChangeAspect="1"/>
          </p:cNvPicPr>
          <p:nvPr/>
        </p:nvPicPr>
        <p:blipFill>
          <a:blip r:embed="rId2"/>
          <a:stretch>
            <a:fillRect/>
          </a:stretch>
        </p:blipFill>
        <p:spPr>
          <a:xfrm>
            <a:off x="5969635" y="2185035"/>
            <a:ext cx="4897120" cy="3672840"/>
          </a:xfrm>
          <a:prstGeom prst="rect">
            <a:avLst/>
          </a:prstGeom>
        </p:spPr>
      </p:pic>
      <p:sp>
        <p:nvSpPr>
          <p:cNvPr id="4" name="文本框 3"/>
          <p:cNvSpPr txBox="1"/>
          <p:nvPr/>
        </p:nvSpPr>
        <p:spPr>
          <a:xfrm>
            <a:off x="4624705" y="1407795"/>
            <a:ext cx="2941955" cy="398780"/>
          </a:xfrm>
          <a:prstGeom prst="rect">
            <a:avLst/>
          </a:prstGeom>
          <a:noFill/>
        </p:spPr>
        <p:txBody>
          <a:bodyPr wrap="square" rtlCol="0">
            <a:spAutoFit/>
          </a:bodyPr>
          <a:p>
            <a:r>
              <a:rPr lang="en-US" altLang="zh-CN" sz="2000" b="1"/>
              <a:t>FFT Figure and PSD figure</a:t>
            </a:r>
            <a:endParaRPr lang="en-US" altLang="zh-CN" sz="2000" b="1"/>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Task1 Analysis</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516255" y="1380490"/>
            <a:ext cx="11217275" cy="5015865"/>
          </a:xfrm>
          <a:prstGeom prst="rect">
            <a:avLst/>
          </a:prstGeom>
          <a:noFill/>
        </p:spPr>
        <p:txBody>
          <a:bodyPr wrap="square" rtlCol="0">
            <a:spAutoFit/>
          </a:bodyPr>
          <a:p>
            <a:r>
              <a:rPr lang="zh-CN" altLang="en-US" sz="3200"/>
              <a:t>分析以上可以看出，随着频段数目的增加其可读性也会增加，与原信号更加接近。</a:t>
            </a:r>
            <a:endParaRPr lang="zh-CN" altLang="en-US" sz="3200"/>
          </a:p>
          <a:p>
            <a:endParaRPr lang="zh-CN" altLang="en-US" sz="3200"/>
          </a:p>
          <a:p>
            <a:r>
              <a:rPr lang="zh-CN" altLang="en-US" sz="3200"/>
              <a:t>但是，在task1中我们选取的N从1，2，4，6到8时，我们只能听清楚一个模糊大概的音频，仍然无法具体听清楚其准确的信息。</a:t>
            </a:r>
            <a:endParaRPr lang="zh-CN" altLang="en-US" sz="3200"/>
          </a:p>
          <a:p>
            <a:endParaRPr lang="zh-CN" altLang="en-US" sz="3200"/>
          </a:p>
          <a:p>
            <a:r>
              <a:rPr lang="zh-CN" altLang="en-US" sz="3200"/>
              <a:t>我们猜想可能是N到值仍然不够大所致。即在一定范围内，随着频段N的值增加，所得音频也会更加清晰。并且</a:t>
            </a:r>
            <a:r>
              <a:rPr lang="en-US" altLang="zh-CN" sz="3200"/>
              <a:t>N</a:t>
            </a:r>
            <a:r>
              <a:rPr lang="zh-CN" altLang="en-US" sz="3200"/>
              <a:t>过大时会出现</a:t>
            </a:r>
            <a:r>
              <a:rPr lang="zh-CN" altLang="en-US" sz="3200"/>
              <a:t>失真。</a:t>
            </a:r>
            <a:endParaRPr lang="zh-CN" altLang="en-US" sz="3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516255" y="347345"/>
            <a:ext cx="4033520" cy="604520"/>
            <a:chOff x="813" y="547"/>
            <a:chExt cx="6975" cy="952"/>
          </a:xfrm>
        </p:grpSpPr>
        <p:sp>
          <p:nvSpPr>
            <p:cNvPr id="31" name="文本框 3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rPr>
                <a:t>Task2 Problem</a:t>
              </a:r>
              <a:endParaRPr 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665480" y="1288415"/>
            <a:ext cx="10664190" cy="4523105"/>
          </a:xfrm>
          <a:prstGeom prst="rect">
            <a:avLst/>
          </a:prstGeom>
          <a:noFill/>
        </p:spPr>
        <p:txBody>
          <a:bodyPr wrap="square" rtlCol="0">
            <a:spAutoFit/>
          </a:bodyPr>
          <a:p>
            <a:pPr algn="l"/>
            <a:r>
              <a:rPr lang="zh-CN" altLang="en-US" sz="3600"/>
              <a:t>• Set the number of bands 𝑁= 4.</a:t>
            </a:r>
            <a:endParaRPr lang="zh-CN" altLang="en-US" sz="3600"/>
          </a:p>
          <a:p>
            <a:pPr algn="l"/>
            <a:endParaRPr lang="zh-CN" altLang="en-US" sz="3600"/>
          </a:p>
          <a:p>
            <a:pPr algn="l"/>
            <a:r>
              <a:rPr lang="zh-CN" altLang="en-US" sz="3600"/>
              <a:t>• Implement tone-vocoder by changing the LPF cutoff frequency to 20 Hz, 50 Hz, 100 Hz, and 400 Hz.</a:t>
            </a:r>
            <a:endParaRPr lang="zh-CN" altLang="en-US" sz="3600"/>
          </a:p>
          <a:p>
            <a:pPr algn="l"/>
            <a:endParaRPr lang="zh-CN" altLang="en-US" sz="3600"/>
          </a:p>
          <a:p>
            <a:pPr algn="l"/>
            <a:r>
              <a:rPr lang="zh-CN" altLang="en-US" sz="3600"/>
              <a:t>• Describe how the LPF cutoff frequency affects the intelligibility of synthesized sentence.</a:t>
            </a:r>
            <a:endParaRPr lang="zh-CN" altLang="en-US" sz="36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b"/>
          <p:cNvPicPr>
            <a:picLocks noChangeAspect="1"/>
          </p:cNvPicPr>
          <p:nvPr/>
        </p:nvPicPr>
        <p:blipFill>
          <a:blip r:embed="rId1"/>
          <a:stretch>
            <a:fillRect/>
          </a:stretch>
        </p:blipFill>
        <p:spPr>
          <a:xfrm rot="10800000" flipH="1" flipV="1">
            <a:off x="15240" y="0"/>
            <a:ext cx="12162155" cy="6858000"/>
          </a:xfrm>
          <a:prstGeom prst="rect">
            <a:avLst/>
          </a:prstGeom>
        </p:spPr>
      </p:pic>
      <p:grpSp>
        <p:nvGrpSpPr>
          <p:cNvPr id="35" name="组合 34"/>
          <p:cNvGrpSpPr>
            <a:grpSpLocks noChangeAspect="1"/>
          </p:cNvGrpSpPr>
          <p:nvPr/>
        </p:nvGrpSpPr>
        <p:grpSpPr>
          <a:xfrm>
            <a:off x="2821305" y="575310"/>
            <a:ext cx="6334125" cy="2327275"/>
            <a:chOff x="2786" y="1821"/>
            <a:chExt cx="13628" cy="7254"/>
          </a:xfrm>
          <a:effectLst>
            <a:outerShdw blurRad="63500" sx="102000" sy="102000" algn="ctr" rotWithShape="0">
              <a:prstClr val="black">
                <a:alpha val="40000"/>
              </a:prstClr>
            </a:outerShdw>
          </a:effectLst>
        </p:grpSpPr>
        <p:pic>
          <p:nvPicPr>
            <p:cNvPr id="36" name="图片 35" descr="zzzzz_0000s_0003_矩形-1"/>
            <p:cNvPicPr>
              <a:picLocks noChangeAspect="1"/>
            </p:cNvPicPr>
            <p:nvPr/>
          </p:nvPicPr>
          <p:blipFill>
            <a:blip r:embed="rId2"/>
            <a:stretch>
              <a:fillRect/>
            </a:stretch>
          </p:blipFill>
          <p:spPr>
            <a:xfrm rot="5400000">
              <a:off x="5973" y="-1366"/>
              <a:ext cx="7254" cy="13628"/>
            </a:xfrm>
            <a:prstGeom prst="rect">
              <a:avLst/>
            </a:prstGeom>
          </p:spPr>
        </p:pic>
        <p:sp>
          <p:nvSpPr>
            <p:cNvPr id="37" name="矩形 36"/>
            <p:cNvSpPr/>
            <p:nvPr/>
          </p:nvSpPr>
          <p:spPr>
            <a:xfrm>
              <a:off x="4344" y="3262"/>
              <a:ext cx="1034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369695" y="3201670"/>
            <a:ext cx="10964545" cy="2580005"/>
            <a:chOff x="2157" y="3914"/>
            <a:chExt cx="17267" cy="4063"/>
          </a:xfrm>
        </p:grpSpPr>
        <p:grpSp>
          <p:nvGrpSpPr>
            <p:cNvPr id="21" name="组合 20"/>
            <p:cNvGrpSpPr/>
            <p:nvPr/>
          </p:nvGrpSpPr>
          <p:grpSpPr>
            <a:xfrm>
              <a:off x="10779" y="6535"/>
              <a:ext cx="1442" cy="1442"/>
              <a:chOff x="9402813" y="3190802"/>
              <a:chExt cx="915360" cy="915360"/>
            </a:xfrm>
          </p:grpSpPr>
          <p:sp>
            <p:nvSpPr>
              <p:cNvPr id="9" name="椭圆 8"/>
              <p:cNvSpPr/>
              <p:nvPr/>
            </p:nvSpPr>
            <p:spPr>
              <a:xfrm>
                <a:off x="9402813" y="3190802"/>
                <a:ext cx="915360" cy="915360"/>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12"/>
              <p:cNvGrpSpPr>
                <a:grpSpLocks noChangeAspect="1"/>
              </p:cNvGrpSpPr>
              <p:nvPr/>
            </p:nvGrpSpPr>
            <p:grpSpPr bwMode="auto">
              <a:xfrm>
                <a:off x="9701221" y="3471537"/>
                <a:ext cx="318542" cy="400028"/>
                <a:chOff x="4430" y="1945"/>
                <a:chExt cx="344" cy="432"/>
              </a:xfrm>
            </p:grpSpPr>
            <p:sp>
              <p:nvSpPr>
                <p:cNvPr id="27" name="AutoShape 11"/>
                <p:cNvSpPr>
                  <a:spLocks noChangeAspect="1" noChangeArrowheads="1" noTextEdit="1"/>
                </p:cNvSpPr>
                <p:nvPr/>
              </p:nvSpPr>
              <p:spPr bwMode="auto">
                <a:xfrm>
                  <a:off x="4430" y="1945"/>
                  <a:ext cx="34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Freeform 13"/>
                <p:cNvSpPr>
                  <a:spLocks noEditPoints="1"/>
                </p:cNvSpPr>
                <p:nvPr/>
              </p:nvSpPr>
              <p:spPr bwMode="auto">
                <a:xfrm>
                  <a:off x="4424" y="1945"/>
                  <a:ext cx="350" cy="432"/>
                </a:xfrm>
                <a:custGeom>
                  <a:avLst/>
                  <a:gdLst>
                    <a:gd name="T0" fmla="*/ 61 w 128"/>
                    <a:gd name="T1" fmla="*/ 18 h 159"/>
                    <a:gd name="T2" fmla="*/ 64 w 128"/>
                    <a:gd name="T3" fmla="*/ 68 h 159"/>
                    <a:gd name="T4" fmla="*/ 68 w 128"/>
                    <a:gd name="T5" fmla="*/ 53 h 159"/>
                    <a:gd name="T6" fmla="*/ 77 w 128"/>
                    <a:gd name="T7" fmla="*/ 47 h 159"/>
                    <a:gd name="T8" fmla="*/ 84 w 128"/>
                    <a:gd name="T9" fmla="*/ 61 h 159"/>
                    <a:gd name="T10" fmla="*/ 89 w 128"/>
                    <a:gd name="T11" fmla="*/ 62 h 159"/>
                    <a:gd name="T12" fmla="*/ 95 w 128"/>
                    <a:gd name="T13" fmla="*/ 54 h 159"/>
                    <a:gd name="T14" fmla="*/ 105 w 128"/>
                    <a:gd name="T15" fmla="*/ 61 h 159"/>
                    <a:gd name="T16" fmla="*/ 104 w 128"/>
                    <a:gd name="T17" fmla="*/ 64 h 159"/>
                    <a:gd name="T18" fmla="*/ 105 w 128"/>
                    <a:gd name="T19" fmla="*/ 72 h 159"/>
                    <a:gd name="T20" fmla="*/ 107 w 128"/>
                    <a:gd name="T21" fmla="*/ 69 h 159"/>
                    <a:gd name="T22" fmla="*/ 116 w 128"/>
                    <a:gd name="T23" fmla="*/ 69 h 159"/>
                    <a:gd name="T24" fmla="*/ 101 w 128"/>
                    <a:gd name="T25" fmla="*/ 131 h 159"/>
                    <a:gd name="T26" fmla="*/ 56 w 128"/>
                    <a:gd name="T27" fmla="*/ 149 h 159"/>
                    <a:gd name="T28" fmla="*/ 40 w 128"/>
                    <a:gd name="T29" fmla="*/ 112 h 159"/>
                    <a:gd name="T30" fmla="*/ 14 w 128"/>
                    <a:gd name="T31" fmla="*/ 80 h 159"/>
                    <a:gd name="T32" fmla="*/ 25 w 128"/>
                    <a:gd name="T33" fmla="*/ 79 h 159"/>
                    <a:gd name="T34" fmla="*/ 42 w 128"/>
                    <a:gd name="T35" fmla="*/ 92 h 159"/>
                    <a:gd name="T36" fmla="*/ 46 w 128"/>
                    <a:gd name="T37" fmla="*/ 18 h 159"/>
                    <a:gd name="T38" fmla="*/ 53 w 128"/>
                    <a:gd name="T39" fmla="*/ 10 h 159"/>
                    <a:gd name="T40" fmla="*/ 53 w 128"/>
                    <a:gd name="T41" fmla="*/ 0 h 159"/>
                    <a:gd name="T42" fmla="*/ 36 w 128"/>
                    <a:gd name="T43" fmla="*/ 18 h 159"/>
                    <a:gd name="T44" fmla="*/ 36 w 128"/>
                    <a:gd name="T45" fmla="*/ 75 h 159"/>
                    <a:gd name="T46" fmla="*/ 20 w 128"/>
                    <a:gd name="T47" fmla="*/ 67 h 159"/>
                    <a:gd name="T48" fmla="*/ 8 w 128"/>
                    <a:gd name="T49" fmla="*/ 98 h 159"/>
                    <a:gd name="T50" fmla="*/ 46 w 128"/>
                    <a:gd name="T51" fmla="*/ 135 h 159"/>
                    <a:gd name="T52" fmla="*/ 46 w 128"/>
                    <a:gd name="T53" fmla="*/ 159 h 159"/>
                    <a:gd name="T54" fmla="*/ 101 w 128"/>
                    <a:gd name="T55" fmla="*/ 159 h 159"/>
                    <a:gd name="T56" fmla="*/ 111 w 128"/>
                    <a:gd name="T57" fmla="*/ 149 h 159"/>
                    <a:gd name="T58" fmla="*/ 125 w 128"/>
                    <a:gd name="T59" fmla="*/ 87 h 159"/>
                    <a:gd name="T60" fmla="*/ 126 w 128"/>
                    <a:gd name="T61" fmla="*/ 86 h 159"/>
                    <a:gd name="T62" fmla="*/ 128 w 128"/>
                    <a:gd name="T63" fmla="*/ 74 h 159"/>
                    <a:gd name="T64" fmla="*/ 115 w 128"/>
                    <a:gd name="T65" fmla="*/ 58 h 159"/>
                    <a:gd name="T66" fmla="*/ 95 w 128"/>
                    <a:gd name="T67" fmla="*/ 44 h 159"/>
                    <a:gd name="T68" fmla="*/ 77 w 128"/>
                    <a:gd name="T69" fmla="*/ 37 h 159"/>
                    <a:gd name="T70" fmla="*/ 71 w 128"/>
                    <a:gd name="T71" fmla="*/ 38 h 159"/>
                    <a:gd name="T72" fmla="*/ 71 w 128"/>
                    <a:gd name="T73" fmla="*/ 18 h 159"/>
                    <a:gd name="T74" fmla="*/ 53 w 128"/>
                    <a:gd name="T7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59">
                      <a:moveTo>
                        <a:pt x="53" y="10"/>
                      </a:moveTo>
                      <a:cubicBezTo>
                        <a:pt x="57" y="10"/>
                        <a:pt x="61" y="14"/>
                        <a:pt x="61" y="18"/>
                      </a:cubicBezTo>
                      <a:cubicBezTo>
                        <a:pt x="61" y="18"/>
                        <a:pt x="61" y="64"/>
                        <a:pt x="61" y="64"/>
                      </a:cubicBezTo>
                      <a:cubicBezTo>
                        <a:pt x="61" y="66"/>
                        <a:pt x="62" y="68"/>
                        <a:pt x="64" y="68"/>
                      </a:cubicBezTo>
                      <a:cubicBezTo>
                        <a:pt x="66" y="68"/>
                        <a:pt x="68" y="65"/>
                        <a:pt x="68" y="61"/>
                      </a:cubicBezTo>
                      <a:cubicBezTo>
                        <a:pt x="68" y="53"/>
                        <a:pt x="68" y="53"/>
                        <a:pt x="68" y="53"/>
                      </a:cubicBezTo>
                      <a:cubicBezTo>
                        <a:pt x="68" y="49"/>
                        <a:pt x="71" y="48"/>
                        <a:pt x="75" y="47"/>
                      </a:cubicBezTo>
                      <a:cubicBezTo>
                        <a:pt x="76" y="47"/>
                        <a:pt x="77" y="47"/>
                        <a:pt x="77" y="47"/>
                      </a:cubicBezTo>
                      <a:cubicBezTo>
                        <a:pt x="81" y="47"/>
                        <a:pt x="83" y="48"/>
                        <a:pt x="83" y="52"/>
                      </a:cubicBezTo>
                      <a:cubicBezTo>
                        <a:pt x="84" y="61"/>
                        <a:pt x="84" y="61"/>
                        <a:pt x="84" y="61"/>
                      </a:cubicBezTo>
                      <a:cubicBezTo>
                        <a:pt x="84" y="63"/>
                        <a:pt x="85" y="64"/>
                        <a:pt x="86" y="64"/>
                      </a:cubicBezTo>
                      <a:cubicBezTo>
                        <a:pt x="87" y="64"/>
                        <a:pt x="89" y="62"/>
                        <a:pt x="89" y="62"/>
                      </a:cubicBezTo>
                      <a:cubicBezTo>
                        <a:pt x="90" y="58"/>
                        <a:pt x="90" y="58"/>
                        <a:pt x="90" y="58"/>
                      </a:cubicBezTo>
                      <a:cubicBezTo>
                        <a:pt x="90" y="55"/>
                        <a:pt x="92" y="54"/>
                        <a:pt x="95" y="54"/>
                      </a:cubicBezTo>
                      <a:cubicBezTo>
                        <a:pt x="95" y="54"/>
                        <a:pt x="96" y="54"/>
                        <a:pt x="97" y="54"/>
                      </a:cubicBezTo>
                      <a:cubicBezTo>
                        <a:pt x="101" y="55"/>
                        <a:pt x="105" y="57"/>
                        <a:pt x="105" y="61"/>
                      </a:cubicBezTo>
                      <a:cubicBezTo>
                        <a:pt x="104" y="64"/>
                        <a:pt x="104" y="64"/>
                        <a:pt x="104" y="64"/>
                      </a:cubicBezTo>
                      <a:cubicBezTo>
                        <a:pt x="104" y="64"/>
                        <a:pt x="104" y="64"/>
                        <a:pt x="104" y="64"/>
                      </a:cubicBezTo>
                      <a:cubicBezTo>
                        <a:pt x="104" y="64"/>
                        <a:pt x="101" y="72"/>
                        <a:pt x="103" y="72"/>
                      </a:cubicBezTo>
                      <a:cubicBezTo>
                        <a:pt x="104" y="72"/>
                        <a:pt x="104" y="72"/>
                        <a:pt x="105" y="72"/>
                      </a:cubicBezTo>
                      <a:cubicBezTo>
                        <a:pt x="105" y="72"/>
                        <a:pt x="105" y="72"/>
                        <a:pt x="105" y="72"/>
                      </a:cubicBezTo>
                      <a:cubicBezTo>
                        <a:pt x="107" y="69"/>
                        <a:pt x="107" y="69"/>
                        <a:pt x="107" y="69"/>
                      </a:cubicBezTo>
                      <a:cubicBezTo>
                        <a:pt x="108" y="68"/>
                        <a:pt x="109" y="67"/>
                        <a:pt x="110" y="67"/>
                      </a:cubicBezTo>
                      <a:cubicBezTo>
                        <a:pt x="112" y="67"/>
                        <a:pt x="114" y="68"/>
                        <a:pt x="116" y="69"/>
                      </a:cubicBezTo>
                      <a:cubicBezTo>
                        <a:pt x="119" y="72"/>
                        <a:pt x="118" y="76"/>
                        <a:pt x="116" y="84"/>
                      </a:cubicBezTo>
                      <a:cubicBezTo>
                        <a:pt x="101" y="131"/>
                        <a:pt x="101" y="131"/>
                        <a:pt x="101" y="131"/>
                      </a:cubicBezTo>
                      <a:cubicBezTo>
                        <a:pt x="101" y="149"/>
                        <a:pt x="101" y="149"/>
                        <a:pt x="101" y="149"/>
                      </a:cubicBezTo>
                      <a:cubicBezTo>
                        <a:pt x="56" y="149"/>
                        <a:pt x="56" y="149"/>
                        <a:pt x="56" y="149"/>
                      </a:cubicBezTo>
                      <a:cubicBezTo>
                        <a:pt x="56" y="130"/>
                        <a:pt x="56" y="130"/>
                        <a:pt x="56" y="130"/>
                      </a:cubicBezTo>
                      <a:cubicBezTo>
                        <a:pt x="56" y="130"/>
                        <a:pt x="48" y="126"/>
                        <a:pt x="40" y="112"/>
                      </a:cubicBezTo>
                      <a:cubicBezTo>
                        <a:pt x="15" y="91"/>
                        <a:pt x="15" y="91"/>
                        <a:pt x="15" y="91"/>
                      </a:cubicBezTo>
                      <a:cubicBezTo>
                        <a:pt x="12" y="88"/>
                        <a:pt x="11" y="83"/>
                        <a:pt x="14" y="80"/>
                      </a:cubicBezTo>
                      <a:cubicBezTo>
                        <a:pt x="16" y="78"/>
                        <a:pt x="18" y="77"/>
                        <a:pt x="20" y="77"/>
                      </a:cubicBezTo>
                      <a:cubicBezTo>
                        <a:pt x="22" y="77"/>
                        <a:pt x="23" y="78"/>
                        <a:pt x="25" y="79"/>
                      </a:cubicBezTo>
                      <a:cubicBezTo>
                        <a:pt x="39" y="91"/>
                        <a:pt x="39" y="91"/>
                        <a:pt x="39" y="91"/>
                      </a:cubicBezTo>
                      <a:cubicBezTo>
                        <a:pt x="40" y="91"/>
                        <a:pt x="41" y="92"/>
                        <a:pt x="42" y="92"/>
                      </a:cubicBezTo>
                      <a:cubicBezTo>
                        <a:pt x="45" y="92"/>
                        <a:pt x="46" y="85"/>
                        <a:pt x="46" y="67"/>
                      </a:cubicBezTo>
                      <a:cubicBezTo>
                        <a:pt x="46" y="18"/>
                        <a:pt x="46" y="18"/>
                        <a:pt x="46" y="18"/>
                      </a:cubicBezTo>
                      <a:cubicBezTo>
                        <a:pt x="46" y="14"/>
                        <a:pt x="49" y="11"/>
                        <a:pt x="53" y="10"/>
                      </a:cubicBezTo>
                      <a:cubicBezTo>
                        <a:pt x="53" y="10"/>
                        <a:pt x="53" y="10"/>
                        <a:pt x="53" y="10"/>
                      </a:cubicBezTo>
                      <a:moveTo>
                        <a:pt x="53" y="0"/>
                      </a:moveTo>
                      <a:cubicBezTo>
                        <a:pt x="53" y="0"/>
                        <a:pt x="53" y="0"/>
                        <a:pt x="53" y="0"/>
                      </a:cubicBezTo>
                      <a:cubicBezTo>
                        <a:pt x="48" y="1"/>
                        <a:pt x="44" y="3"/>
                        <a:pt x="40" y="6"/>
                      </a:cubicBezTo>
                      <a:cubicBezTo>
                        <a:pt x="37" y="9"/>
                        <a:pt x="36" y="14"/>
                        <a:pt x="36" y="18"/>
                      </a:cubicBezTo>
                      <a:cubicBezTo>
                        <a:pt x="36" y="67"/>
                        <a:pt x="36" y="67"/>
                        <a:pt x="36" y="67"/>
                      </a:cubicBezTo>
                      <a:cubicBezTo>
                        <a:pt x="36" y="70"/>
                        <a:pt x="36" y="73"/>
                        <a:pt x="36" y="75"/>
                      </a:cubicBezTo>
                      <a:cubicBezTo>
                        <a:pt x="31" y="71"/>
                        <a:pt x="31" y="71"/>
                        <a:pt x="31" y="71"/>
                      </a:cubicBezTo>
                      <a:cubicBezTo>
                        <a:pt x="28" y="69"/>
                        <a:pt x="24" y="67"/>
                        <a:pt x="20" y="67"/>
                      </a:cubicBezTo>
                      <a:cubicBezTo>
                        <a:pt x="15" y="67"/>
                        <a:pt x="10" y="70"/>
                        <a:pt x="6" y="74"/>
                      </a:cubicBezTo>
                      <a:cubicBezTo>
                        <a:pt x="0" y="81"/>
                        <a:pt x="1" y="92"/>
                        <a:pt x="8" y="98"/>
                      </a:cubicBezTo>
                      <a:cubicBezTo>
                        <a:pt x="33" y="119"/>
                        <a:pt x="33" y="119"/>
                        <a:pt x="33" y="119"/>
                      </a:cubicBezTo>
                      <a:cubicBezTo>
                        <a:pt x="37" y="127"/>
                        <a:pt x="43" y="132"/>
                        <a:pt x="46" y="135"/>
                      </a:cubicBezTo>
                      <a:cubicBezTo>
                        <a:pt x="46" y="149"/>
                        <a:pt x="46" y="149"/>
                        <a:pt x="46" y="149"/>
                      </a:cubicBezTo>
                      <a:cubicBezTo>
                        <a:pt x="46" y="159"/>
                        <a:pt x="46" y="159"/>
                        <a:pt x="46" y="159"/>
                      </a:cubicBezTo>
                      <a:cubicBezTo>
                        <a:pt x="56" y="159"/>
                        <a:pt x="56" y="159"/>
                        <a:pt x="56" y="159"/>
                      </a:cubicBezTo>
                      <a:cubicBezTo>
                        <a:pt x="101" y="159"/>
                        <a:pt x="101" y="159"/>
                        <a:pt x="101" y="159"/>
                      </a:cubicBezTo>
                      <a:cubicBezTo>
                        <a:pt x="111" y="159"/>
                        <a:pt x="111" y="159"/>
                        <a:pt x="111" y="159"/>
                      </a:cubicBezTo>
                      <a:cubicBezTo>
                        <a:pt x="111" y="149"/>
                        <a:pt x="111" y="149"/>
                        <a:pt x="111" y="149"/>
                      </a:cubicBezTo>
                      <a:cubicBezTo>
                        <a:pt x="111" y="133"/>
                        <a:pt x="111" y="133"/>
                        <a:pt x="111" y="133"/>
                      </a:cubicBezTo>
                      <a:cubicBezTo>
                        <a:pt x="125" y="87"/>
                        <a:pt x="125" y="87"/>
                        <a:pt x="125" y="87"/>
                      </a:cubicBezTo>
                      <a:cubicBezTo>
                        <a:pt x="125" y="87"/>
                        <a:pt x="125" y="87"/>
                        <a:pt x="125" y="87"/>
                      </a:cubicBezTo>
                      <a:cubicBezTo>
                        <a:pt x="126" y="86"/>
                        <a:pt x="126" y="86"/>
                        <a:pt x="126" y="86"/>
                      </a:cubicBezTo>
                      <a:cubicBezTo>
                        <a:pt x="126" y="85"/>
                        <a:pt x="126" y="85"/>
                        <a:pt x="126" y="85"/>
                      </a:cubicBezTo>
                      <a:cubicBezTo>
                        <a:pt x="127" y="81"/>
                        <a:pt x="128" y="78"/>
                        <a:pt x="128" y="74"/>
                      </a:cubicBezTo>
                      <a:cubicBezTo>
                        <a:pt x="128" y="67"/>
                        <a:pt x="124" y="63"/>
                        <a:pt x="121" y="61"/>
                      </a:cubicBezTo>
                      <a:cubicBezTo>
                        <a:pt x="119" y="60"/>
                        <a:pt x="117" y="59"/>
                        <a:pt x="115" y="58"/>
                      </a:cubicBezTo>
                      <a:cubicBezTo>
                        <a:pt x="114" y="52"/>
                        <a:pt x="110" y="46"/>
                        <a:pt x="99" y="44"/>
                      </a:cubicBezTo>
                      <a:cubicBezTo>
                        <a:pt x="97" y="44"/>
                        <a:pt x="96" y="44"/>
                        <a:pt x="95" y="44"/>
                      </a:cubicBezTo>
                      <a:cubicBezTo>
                        <a:pt x="93" y="44"/>
                        <a:pt x="92" y="44"/>
                        <a:pt x="91" y="44"/>
                      </a:cubicBezTo>
                      <a:cubicBezTo>
                        <a:pt x="88" y="40"/>
                        <a:pt x="84" y="37"/>
                        <a:pt x="77" y="37"/>
                      </a:cubicBezTo>
                      <a:cubicBezTo>
                        <a:pt x="76" y="37"/>
                        <a:pt x="75" y="37"/>
                        <a:pt x="75" y="37"/>
                      </a:cubicBezTo>
                      <a:cubicBezTo>
                        <a:pt x="73" y="38"/>
                        <a:pt x="72" y="38"/>
                        <a:pt x="71" y="38"/>
                      </a:cubicBezTo>
                      <a:cubicBezTo>
                        <a:pt x="71" y="29"/>
                        <a:pt x="71" y="20"/>
                        <a:pt x="71" y="18"/>
                      </a:cubicBezTo>
                      <a:cubicBezTo>
                        <a:pt x="71" y="18"/>
                        <a:pt x="71" y="18"/>
                        <a:pt x="71" y="18"/>
                      </a:cubicBezTo>
                      <a:cubicBezTo>
                        <a:pt x="71" y="17"/>
                        <a:pt x="71" y="17"/>
                        <a:pt x="71" y="17"/>
                      </a:cubicBezTo>
                      <a:cubicBezTo>
                        <a:pt x="71" y="8"/>
                        <a:pt x="63" y="0"/>
                        <a:pt x="53" y="0"/>
                      </a:cubicBezTo>
                      <a:close/>
                    </a:path>
                  </a:pathLst>
                </a:custGeom>
                <a:solidFill>
                  <a:schemeClr val="bg1"/>
                </a:solidFill>
                <a:ln w="22225">
                  <a:noFill/>
                  <a:round/>
                </a:ln>
              </p:spPr>
              <p:txBody>
                <a:bodyPr vert="horz" wrap="square" lIns="91440" tIns="45720" rIns="91440" bIns="45720" numCol="1" anchor="t" anchorCtr="0" compatLnSpc="1"/>
                <a:lstStyle/>
                <a:p>
                  <a:endParaRPr lang="zh-CN" altLang="en-US"/>
                </a:p>
              </p:txBody>
            </p:sp>
          </p:grpSp>
        </p:grpSp>
        <p:grpSp>
          <p:nvGrpSpPr>
            <p:cNvPr id="6" name="组合 5"/>
            <p:cNvGrpSpPr/>
            <p:nvPr/>
          </p:nvGrpSpPr>
          <p:grpSpPr>
            <a:xfrm>
              <a:off x="2276" y="6535"/>
              <a:ext cx="1442" cy="1442"/>
              <a:chOff x="3978759" y="3190802"/>
              <a:chExt cx="915360" cy="915360"/>
            </a:xfrm>
          </p:grpSpPr>
          <p:sp>
            <p:nvSpPr>
              <p:cNvPr id="4" name="椭圆 3"/>
              <p:cNvSpPr/>
              <p:nvPr/>
            </p:nvSpPr>
            <p:spPr>
              <a:xfrm>
                <a:off x="3978759" y="3190802"/>
                <a:ext cx="915360" cy="915360"/>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29"/>
              <p:cNvSpPr>
                <a:spLocks noChangeArrowheads="1"/>
              </p:cNvSpPr>
              <p:nvPr/>
            </p:nvSpPr>
            <p:spPr bwMode="auto">
              <a:xfrm>
                <a:off x="4275120" y="3505112"/>
                <a:ext cx="322638" cy="332880"/>
              </a:xfrm>
              <a:custGeom>
                <a:avLst/>
                <a:gdLst>
                  <a:gd name="T0" fmla="*/ 111726 w 444"/>
                  <a:gd name="T1" fmla="*/ 150538 h 462"/>
                  <a:gd name="T2" fmla="*/ 111726 w 444"/>
                  <a:gd name="T3" fmla="*/ 150538 h 462"/>
                  <a:gd name="T4" fmla="*/ 144162 w 444"/>
                  <a:gd name="T5" fmla="*/ 114802 h 462"/>
                  <a:gd name="T6" fmla="*/ 199574 w 444"/>
                  <a:gd name="T7" fmla="*/ 31716 h 462"/>
                  <a:gd name="T8" fmla="*/ 191916 w 444"/>
                  <a:gd name="T9" fmla="*/ 23675 h 462"/>
                  <a:gd name="T10" fmla="*/ 155875 w 444"/>
                  <a:gd name="T11" fmla="*/ 23675 h 462"/>
                  <a:gd name="T12" fmla="*/ 100013 w 444"/>
                  <a:gd name="T13" fmla="*/ 0 h 462"/>
                  <a:gd name="T14" fmla="*/ 44150 w 444"/>
                  <a:gd name="T15" fmla="*/ 23675 h 462"/>
                  <a:gd name="T16" fmla="*/ 8109 w 444"/>
                  <a:gd name="T17" fmla="*/ 23675 h 462"/>
                  <a:gd name="T18" fmla="*/ 0 w 444"/>
                  <a:gd name="T19" fmla="*/ 31716 h 462"/>
                  <a:gd name="T20" fmla="*/ 55863 w 444"/>
                  <a:gd name="T21" fmla="*/ 114802 h 462"/>
                  <a:gd name="T22" fmla="*/ 87849 w 444"/>
                  <a:gd name="T23" fmla="*/ 150538 h 462"/>
                  <a:gd name="T24" fmla="*/ 87849 w 444"/>
                  <a:gd name="T25" fmla="*/ 166172 h 462"/>
                  <a:gd name="T26" fmla="*/ 48204 w 444"/>
                  <a:gd name="T27" fmla="*/ 185827 h 462"/>
                  <a:gd name="T28" fmla="*/ 100013 w 444"/>
                  <a:gd name="T29" fmla="*/ 205928 h 462"/>
                  <a:gd name="T30" fmla="*/ 147766 w 444"/>
                  <a:gd name="T31" fmla="*/ 185827 h 462"/>
                  <a:gd name="T32" fmla="*/ 111726 w 444"/>
                  <a:gd name="T33" fmla="*/ 166172 h 462"/>
                  <a:gd name="T34" fmla="*/ 111726 w 444"/>
                  <a:gd name="T35" fmla="*/ 150538 h 462"/>
                  <a:gd name="T36" fmla="*/ 144162 w 444"/>
                  <a:gd name="T37" fmla="*/ 94700 h 462"/>
                  <a:gd name="T38" fmla="*/ 144162 w 444"/>
                  <a:gd name="T39" fmla="*/ 94700 h 462"/>
                  <a:gd name="T40" fmla="*/ 155875 w 444"/>
                  <a:gd name="T41" fmla="*/ 39756 h 462"/>
                  <a:gd name="T42" fmla="*/ 183807 w 444"/>
                  <a:gd name="T43" fmla="*/ 39756 h 462"/>
                  <a:gd name="T44" fmla="*/ 144162 w 444"/>
                  <a:gd name="T45" fmla="*/ 94700 h 462"/>
                  <a:gd name="T46" fmla="*/ 100013 w 444"/>
                  <a:gd name="T47" fmla="*/ 16081 h 462"/>
                  <a:gd name="T48" fmla="*/ 100013 w 444"/>
                  <a:gd name="T49" fmla="*/ 16081 h 462"/>
                  <a:gd name="T50" fmla="*/ 144162 w 444"/>
                  <a:gd name="T51" fmla="*/ 31716 h 462"/>
                  <a:gd name="T52" fmla="*/ 100013 w 444"/>
                  <a:gd name="T53" fmla="*/ 51370 h 462"/>
                  <a:gd name="T54" fmla="*/ 55863 w 444"/>
                  <a:gd name="T55" fmla="*/ 31716 h 462"/>
                  <a:gd name="T56" fmla="*/ 100013 w 444"/>
                  <a:gd name="T57" fmla="*/ 16081 h 462"/>
                  <a:gd name="T58" fmla="*/ 16218 w 444"/>
                  <a:gd name="T59" fmla="*/ 39756 h 462"/>
                  <a:gd name="T60" fmla="*/ 16218 w 444"/>
                  <a:gd name="T61" fmla="*/ 39756 h 462"/>
                  <a:gd name="T62" fmla="*/ 44150 w 444"/>
                  <a:gd name="T63" fmla="*/ 39756 h 462"/>
                  <a:gd name="T64" fmla="*/ 55863 w 444"/>
                  <a:gd name="T65" fmla="*/ 94700 h 462"/>
                  <a:gd name="T66" fmla="*/ 16218 w 444"/>
                  <a:gd name="T67" fmla="*/ 39756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p:spPr>
            <p:txBody>
              <a:bodyPr wrap="none" lIns="34290" tIns="17145" rIns="34290" bIns="17145" anchor="ctr"/>
              <a:lstStyle/>
              <a:p>
                <a:endParaRPr lang="en-US"/>
              </a:p>
            </p:txBody>
          </p:sp>
        </p:grpSp>
        <p:grpSp>
          <p:nvGrpSpPr>
            <p:cNvPr id="20" name="组合 19"/>
            <p:cNvGrpSpPr/>
            <p:nvPr/>
          </p:nvGrpSpPr>
          <p:grpSpPr>
            <a:xfrm>
              <a:off x="10708" y="3963"/>
              <a:ext cx="1442" cy="1442"/>
              <a:chOff x="6690786" y="3190802"/>
              <a:chExt cx="915360" cy="915360"/>
            </a:xfrm>
          </p:grpSpPr>
          <p:sp>
            <p:nvSpPr>
              <p:cNvPr id="7" name="椭圆 6"/>
              <p:cNvSpPr/>
              <p:nvPr/>
            </p:nvSpPr>
            <p:spPr>
              <a:xfrm>
                <a:off x="6690786" y="3190802"/>
                <a:ext cx="915360" cy="915360"/>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AutoShape 117"/>
              <p:cNvSpPr/>
              <p:nvPr/>
            </p:nvSpPr>
            <p:spPr bwMode="auto">
              <a:xfrm>
                <a:off x="6975290" y="3518709"/>
                <a:ext cx="346350" cy="25990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9525" tIns="9525" rIns="9525" bIns="9525" anchor="ctr"/>
              <a:lstStyle/>
              <a:p>
                <a:pPr algn="ctr" defTabSz="114300" fontAlgn="base" hangingPunct="0">
                  <a:spcBef>
                    <a:spcPct val="0"/>
                  </a:spcBef>
                  <a:spcAft>
                    <a:spcPct val="0"/>
                  </a:spcAft>
                </a:pPr>
                <a:endParaRPr lang="en-US" sz="750" dirty="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grpSp>
        <p:sp>
          <p:nvSpPr>
            <p:cNvPr id="23" name="文本框 22"/>
            <p:cNvSpPr txBox="1"/>
            <p:nvPr/>
          </p:nvSpPr>
          <p:spPr>
            <a:xfrm>
              <a:off x="2277" y="4175"/>
              <a:ext cx="8945" cy="919"/>
            </a:xfrm>
            <a:prstGeom prst="rect">
              <a:avLst/>
            </a:prstGeom>
            <a:noFill/>
          </p:spPr>
          <p:txBody>
            <a:bodyPr wrap="square" rtlCol="0">
              <a:spAutoFit/>
            </a:bodyPr>
            <a:lstStyle/>
            <a:p>
              <a:pPr algn="ctr"/>
              <a:r>
                <a:rPr lang="en-US" altLang="zh-CN" sz="3200" b="1" dirty="0">
                  <a:solidFill>
                    <a:schemeClr val="bg2">
                      <a:lumMod val="25000"/>
                    </a:schemeClr>
                  </a:solidFill>
                  <a:latin typeface="华文细黑" panose="02010600040101010101" pitchFamily="2" charset="-122"/>
                  <a:ea typeface="华文细黑" panose="02010600040101010101" pitchFamily="2" charset="-122"/>
                </a:rPr>
                <a:t>01/Introduction</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grpSp>
          <p:nvGrpSpPr>
            <p:cNvPr id="5" name="组合 4"/>
            <p:cNvGrpSpPr/>
            <p:nvPr/>
          </p:nvGrpSpPr>
          <p:grpSpPr>
            <a:xfrm>
              <a:off x="2349" y="3914"/>
              <a:ext cx="1442" cy="1442"/>
              <a:chOff x="1266732" y="3132847"/>
              <a:chExt cx="915360" cy="915360"/>
            </a:xfrm>
          </p:grpSpPr>
          <p:sp>
            <p:nvSpPr>
              <p:cNvPr id="3" name="椭圆 2"/>
              <p:cNvSpPr/>
              <p:nvPr/>
            </p:nvSpPr>
            <p:spPr>
              <a:xfrm>
                <a:off x="1266732" y="3132847"/>
                <a:ext cx="915360" cy="915360"/>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9"/>
              <p:cNvSpPr>
                <a:spLocks noEditPoints="1"/>
              </p:cNvSpPr>
              <p:nvPr/>
            </p:nvSpPr>
            <p:spPr bwMode="auto">
              <a:xfrm>
                <a:off x="1516948" y="3470185"/>
                <a:ext cx="414928" cy="245882"/>
              </a:xfrm>
              <a:custGeom>
                <a:avLst/>
                <a:gdLst>
                  <a:gd name="T0" fmla="*/ 53 w 392"/>
                  <a:gd name="T1" fmla="*/ 226 h 231"/>
                  <a:gd name="T2" fmla="*/ 53 w 392"/>
                  <a:gd name="T3" fmla="*/ 226 h 231"/>
                  <a:gd name="T4" fmla="*/ 181 w 392"/>
                  <a:gd name="T5" fmla="*/ 226 h 231"/>
                  <a:gd name="T6" fmla="*/ 182 w 392"/>
                  <a:gd name="T7" fmla="*/ 226 h 231"/>
                  <a:gd name="T8" fmla="*/ 194 w 392"/>
                  <a:gd name="T9" fmla="*/ 224 h 231"/>
                  <a:gd name="T10" fmla="*/ 194 w 392"/>
                  <a:gd name="T11" fmla="*/ 226 h 231"/>
                  <a:gd name="T12" fmla="*/ 201 w 392"/>
                  <a:gd name="T13" fmla="*/ 231 h 231"/>
                  <a:gd name="T14" fmla="*/ 319 w 392"/>
                  <a:gd name="T15" fmla="*/ 231 h 231"/>
                  <a:gd name="T16" fmla="*/ 392 w 392"/>
                  <a:gd name="T17" fmla="*/ 160 h 231"/>
                  <a:gd name="T18" fmla="*/ 319 w 392"/>
                  <a:gd name="T19" fmla="*/ 88 h 231"/>
                  <a:gd name="T20" fmla="*/ 229 w 392"/>
                  <a:gd name="T21" fmla="*/ 0 h 231"/>
                  <a:gd name="T22" fmla="*/ 141 w 392"/>
                  <a:gd name="T23" fmla="*/ 71 h 231"/>
                  <a:gd name="T24" fmla="*/ 118 w 392"/>
                  <a:gd name="T25" fmla="*/ 66 h 231"/>
                  <a:gd name="T26" fmla="*/ 76 w 392"/>
                  <a:gd name="T27" fmla="*/ 83 h 231"/>
                  <a:gd name="T28" fmla="*/ 57 w 392"/>
                  <a:gd name="T29" fmla="*/ 120 h 231"/>
                  <a:gd name="T30" fmla="*/ 0 w 392"/>
                  <a:gd name="T31" fmla="*/ 173 h 231"/>
                  <a:gd name="T32" fmla="*/ 53 w 392"/>
                  <a:gd name="T33" fmla="*/ 226 h 231"/>
                  <a:gd name="T34" fmla="*/ 229 w 392"/>
                  <a:gd name="T35" fmla="*/ 15 h 231"/>
                  <a:gd name="T36" fmla="*/ 304 w 392"/>
                  <a:gd name="T37" fmla="*/ 90 h 231"/>
                  <a:gd name="T38" fmla="*/ 304 w 392"/>
                  <a:gd name="T39" fmla="*/ 96 h 231"/>
                  <a:gd name="T40" fmla="*/ 306 w 392"/>
                  <a:gd name="T41" fmla="*/ 102 h 231"/>
                  <a:gd name="T42" fmla="*/ 312 w 392"/>
                  <a:gd name="T43" fmla="*/ 104 h 231"/>
                  <a:gd name="T44" fmla="*/ 319 w 392"/>
                  <a:gd name="T45" fmla="*/ 103 h 231"/>
                  <a:gd name="T46" fmla="*/ 378 w 392"/>
                  <a:gd name="T47" fmla="*/ 160 h 231"/>
                  <a:gd name="T48" fmla="*/ 319 w 392"/>
                  <a:gd name="T49" fmla="*/ 216 h 231"/>
                  <a:gd name="T50" fmla="*/ 220 w 392"/>
                  <a:gd name="T51" fmla="*/ 216 h 231"/>
                  <a:gd name="T52" fmla="*/ 231 w 392"/>
                  <a:gd name="T53" fmla="*/ 186 h 231"/>
                  <a:gd name="T54" fmla="*/ 232 w 392"/>
                  <a:gd name="T55" fmla="*/ 177 h 231"/>
                  <a:gd name="T56" fmla="*/ 204 w 392"/>
                  <a:gd name="T57" fmla="*/ 134 h 231"/>
                  <a:gd name="T58" fmla="*/ 179 w 392"/>
                  <a:gd name="T59" fmla="*/ 125 h 231"/>
                  <a:gd name="T60" fmla="*/ 155 w 392"/>
                  <a:gd name="T61" fmla="*/ 79 h 231"/>
                  <a:gd name="T62" fmla="*/ 229 w 392"/>
                  <a:gd name="T63" fmla="*/ 15 h 231"/>
                  <a:gd name="T64" fmla="*/ 53 w 392"/>
                  <a:gd name="T65" fmla="*/ 135 h 231"/>
                  <a:gd name="T66" fmla="*/ 58 w 392"/>
                  <a:gd name="T67" fmla="*/ 135 h 231"/>
                  <a:gd name="T68" fmla="*/ 63 w 392"/>
                  <a:gd name="T69" fmla="*/ 136 h 231"/>
                  <a:gd name="T70" fmla="*/ 68 w 392"/>
                  <a:gd name="T71" fmla="*/ 134 h 231"/>
                  <a:gd name="T72" fmla="*/ 71 w 392"/>
                  <a:gd name="T73" fmla="*/ 129 h 231"/>
                  <a:gd name="T74" fmla="*/ 71 w 392"/>
                  <a:gd name="T75" fmla="*/ 124 h 231"/>
                  <a:gd name="T76" fmla="*/ 86 w 392"/>
                  <a:gd name="T77" fmla="*/ 93 h 231"/>
                  <a:gd name="T78" fmla="*/ 118 w 392"/>
                  <a:gd name="T79" fmla="*/ 81 h 231"/>
                  <a:gd name="T80" fmla="*/ 165 w 392"/>
                  <a:gd name="T81" fmla="*/ 128 h 231"/>
                  <a:gd name="T82" fmla="*/ 165 w 392"/>
                  <a:gd name="T83" fmla="*/ 131 h 231"/>
                  <a:gd name="T84" fmla="*/ 164 w 392"/>
                  <a:gd name="T85" fmla="*/ 137 h 231"/>
                  <a:gd name="T86" fmla="*/ 166 w 392"/>
                  <a:gd name="T87" fmla="*/ 143 h 231"/>
                  <a:gd name="T88" fmla="*/ 172 w 392"/>
                  <a:gd name="T89" fmla="*/ 145 h 231"/>
                  <a:gd name="T90" fmla="*/ 178 w 392"/>
                  <a:gd name="T91" fmla="*/ 144 h 231"/>
                  <a:gd name="T92" fmla="*/ 182 w 392"/>
                  <a:gd name="T93" fmla="*/ 144 h 231"/>
                  <a:gd name="T94" fmla="*/ 217 w 392"/>
                  <a:gd name="T95" fmla="*/ 177 h 231"/>
                  <a:gd name="T96" fmla="*/ 182 w 392"/>
                  <a:gd name="T97" fmla="*/ 211 h 231"/>
                  <a:gd name="T98" fmla="*/ 54 w 392"/>
                  <a:gd name="T99" fmla="*/ 211 h 231"/>
                  <a:gd name="T100" fmla="*/ 53 w 392"/>
                  <a:gd name="T101" fmla="*/ 211 h 231"/>
                  <a:gd name="T102" fmla="*/ 15 w 392"/>
                  <a:gd name="T103" fmla="*/ 173 h 231"/>
                  <a:gd name="T104" fmla="*/ 53 w 392"/>
                  <a:gd name="T105" fmla="*/ 13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2" h="231">
                    <a:moveTo>
                      <a:pt x="53" y="226"/>
                    </a:moveTo>
                    <a:cubicBezTo>
                      <a:pt x="53" y="226"/>
                      <a:pt x="53" y="226"/>
                      <a:pt x="53" y="226"/>
                    </a:cubicBezTo>
                    <a:cubicBezTo>
                      <a:pt x="181" y="226"/>
                      <a:pt x="181" y="226"/>
                      <a:pt x="181" y="226"/>
                    </a:cubicBezTo>
                    <a:cubicBezTo>
                      <a:pt x="182" y="226"/>
                      <a:pt x="182" y="226"/>
                      <a:pt x="182" y="226"/>
                    </a:cubicBezTo>
                    <a:cubicBezTo>
                      <a:pt x="186" y="226"/>
                      <a:pt x="190" y="225"/>
                      <a:pt x="194" y="224"/>
                    </a:cubicBezTo>
                    <a:cubicBezTo>
                      <a:pt x="194" y="225"/>
                      <a:pt x="194" y="225"/>
                      <a:pt x="194" y="226"/>
                    </a:cubicBezTo>
                    <a:cubicBezTo>
                      <a:pt x="195" y="229"/>
                      <a:pt x="198" y="231"/>
                      <a:pt x="201" y="231"/>
                    </a:cubicBezTo>
                    <a:cubicBezTo>
                      <a:pt x="319" y="231"/>
                      <a:pt x="319" y="231"/>
                      <a:pt x="319" y="231"/>
                    </a:cubicBezTo>
                    <a:cubicBezTo>
                      <a:pt x="360" y="231"/>
                      <a:pt x="392" y="199"/>
                      <a:pt x="392" y="160"/>
                    </a:cubicBezTo>
                    <a:cubicBezTo>
                      <a:pt x="392" y="120"/>
                      <a:pt x="360" y="89"/>
                      <a:pt x="319" y="88"/>
                    </a:cubicBezTo>
                    <a:cubicBezTo>
                      <a:pt x="318" y="39"/>
                      <a:pt x="278" y="0"/>
                      <a:pt x="229" y="0"/>
                    </a:cubicBezTo>
                    <a:cubicBezTo>
                      <a:pt x="186" y="0"/>
                      <a:pt x="150" y="30"/>
                      <a:pt x="141" y="71"/>
                    </a:cubicBezTo>
                    <a:cubicBezTo>
                      <a:pt x="134" y="68"/>
                      <a:pt x="126" y="66"/>
                      <a:pt x="118" y="66"/>
                    </a:cubicBezTo>
                    <a:cubicBezTo>
                      <a:pt x="102" y="66"/>
                      <a:pt x="87" y="72"/>
                      <a:pt x="76" y="83"/>
                    </a:cubicBezTo>
                    <a:cubicBezTo>
                      <a:pt x="65" y="92"/>
                      <a:pt x="59" y="106"/>
                      <a:pt x="57" y="120"/>
                    </a:cubicBezTo>
                    <a:cubicBezTo>
                      <a:pt x="26" y="118"/>
                      <a:pt x="0" y="142"/>
                      <a:pt x="0" y="173"/>
                    </a:cubicBezTo>
                    <a:cubicBezTo>
                      <a:pt x="0" y="202"/>
                      <a:pt x="24" y="225"/>
                      <a:pt x="53" y="226"/>
                    </a:cubicBezTo>
                    <a:close/>
                    <a:moveTo>
                      <a:pt x="229" y="15"/>
                    </a:moveTo>
                    <a:cubicBezTo>
                      <a:pt x="270" y="15"/>
                      <a:pt x="304" y="49"/>
                      <a:pt x="304" y="90"/>
                    </a:cubicBezTo>
                    <a:cubicBezTo>
                      <a:pt x="304" y="92"/>
                      <a:pt x="304" y="94"/>
                      <a:pt x="304" y="96"/>
                    </a:cubicBezTo>
                    <a:cubicBezTo>
                      <a:pt x="304" y="98"/>
                      <a:pt x="305" y="100"/>
                      <a:pt x="306" y="102"/>
                    </a:cubicBezTo>
                    <a:cubicBezTo>
                      <a:pt x="308" y="103"/>
                      <a:pt x="310" y="104"/>
                      <a:pt x="312" y="104"/>
                    </a:cubicBezTo>
                    <a:cubicBezTo>
                      <a:pt x="314" y="103"/>
                      <a:pt x="317" y="103"/>
                      <a:pt x="319" y="103"/>
                    </a:cubicBezTo>
                    <a:cubicBezTo>
                      <a:pt x="351" y="103"/>
                      <a:pt x="378" y="128"/>
                      <a:pt x="378" y="160"/>
                    </a:cubicBezTo>
                    <a:cubicBezTo>
                      <a:pt x="378" y="191"/>
                      <a:pt x="351" y="216"/>
                      <a:pt x="319" y="216"/>
                    </a:cubicBezTo>
                    <a:cubicBezTo>
                      <a:pt x="220" y="216"/>
                      <a:pt x="220" y="216"/>
                      <a:pt x="220" y="216"/>
                    </a:cubicBezTo>
                    <a:cubicBezTo>
                      <a:pt x="226" y="207"/>
                      <a:pt x="230" y="197"/>
                      <a:pt x="231" y="186"/>
                    </a:cubicBezTo>
                    <a:cubicBezTo>
                      <a:pt x="231" y="183"/>
                      <a:pt x="232" y="180"/>
                      <a:pt x="232" y="177"/>
                    </a:cubicBezTo>
                    <a:cubicBezTo>
                      <a:pt x="232" y="158"/>
                      <a:pt x="220" y="142"/>
                      <a:pt x="204" y="134"/>
                    </a:cubicBezTo>
                    <a:cubicBezTo>
                      <a:pt x="197" y="129"/>
                      <a:pt x="188" y="126"/>
                      <a:pt x="179" y="125"/>
                    </a:cubicBezTo>
                    <a:cubicBezTo>
                      <a:pt x="179" y="106"/>
                      <a:pt x="169" y="89"/>
                      <a:pt x="155" y="79"/>
                    </a:cubicBezTo>
                    <a:cubicBezTo>
                      <a:pt x="161" y="42"/>
                      <a:pt x="192" y="15"/>
                      <a:pt x="229" y="15"/>
                    </a:cubicBezTo>
                    <a:close/>
                    <a:moveTo>
                      <a:pt x="53" y="135"/>
                    </a:moveTo>
                    <a:cubicBezTo>
                      <a:pt x="55" y="135"/>
                      <a:pt x="56" y="135"/>
                      <a:pt x="58" y="135"/>
                    </a:cubicBezTo>
                    <a:cubicBezTo>
                      <a:pt x="63" y="136"/>
                      <a:pt x="63" y="136"/>
                      <a:pt x="63" y="136"/>
                    </a:cubicBezTo>
                    <a:cubicBezTo>
                      <a:pt x="65" y="136"/>
                      <a:pt x="67" y="135"/>
                      <a:pt x="68" y="134"/>
                    </a:cubicBezTo>
                    <a:cubicBezTo>
                      <a:pt x="70" y="133"/>
                      <a:pt x="71" y="131"/>
                      <a:pt x="71" y="129"/>
                    </a:cubicBezTo>
                    <a:cubicBezTo>
                      <a:pt x="71" y="124"/>
                      <a:pt x="71" y="124"/>
                      <a:pt x="71" y="124"/>
                    </a:cubicBezTo>
                    <a:cubicBezTo>
                      <a:pt x="72" y="112"/>
                      <a:pt x="77" y="101"/>
                      <a:pt x="86" y="93"/>
                    </a:cubicBezTo>
                    <a:cubicBezTo>
                      <a:pt x="95" y="85"/>
                      <a:pt x="106" y="81"/>
                      <a:pt x="118" y="81"/>
                    </a:cubicBezTo>
                    <a:cubicBezTo>
                      <a:pt x="144" y="81"/>
                      <a:pt x="165" y="102"/>
                      <a:pt x="165" y="128"/>
                    </a:cubicBezTo>
                    <a:cubicBezTo>
                      <a:pt x="165" y="129"/>
                      <a:pt x="165" y="130"/>
                      <a:pt x="165" y="131"/>
                    </a:cubicBezTo>
                    <a:cubicBezTo>
                      <a:pt x="164" y="137"/>
                      <a:pt x="164" y="137"/>
                      <a:pt x="164" y="137"/>
                    </a:cubicBezTo>
                    <a:cubicBezTo>
                      <a:pt x="164" y="139"/>
                      <a:pt x="165" y="141"/>
                      <a:pt x="166" y="143"/>
                    </a:cubicBezTo>
                    <a:cubicBezTo>
                      <a:pt x="168" y="144"/>
                      <a:pt x="170" y="145"/>
                      <a:pt x="172" y="145"/>
                    </a:cubicBezTo>
                    <a:cubicBezTo>
                      <a:pt x="178" y="144"/>
                      <a:pt x="178" y="144"/>
                      <a:pt x="178" y="144"/>
                    </a:cubicBezTo>
                    <a:cubicBezTo>
                      <a:pt x="179" y="144"/>
                      <a:pt x="180" y="144"/>
                      <a:pt x="182" y="144"/>
                    </a:cubicBezTo>
                    <a:cubicBezTo>
                      <a:pt x="201" y="144"/>
                      <a:pt x="217" y="159"/>
                      <a:pt x="217" y="177"/>
                    </a:cubicBezTo>
                    <a:cubicBezTo>
                      <a:pt x="217" y="196"/>
                      <a:pt x="201" y="211"/>
                      <a:pt x="182" y="211"/>
                    </a:cubicBezTo>
                    <a:cubicBezTo>
                      <a:pt x="54" y="211"/>
                      <a:pt x="54" y="211"/>
                      <a:pt x="54" y="211"/>
                    </a:cubicBezTo>
                    <a:cubicBezTo>
                      <a:pt x="53" y="211"/>
                      <a:pt x="53" y="211"/>
                      <a:pt x="53" y="211"/>
                    </a:cubicBezTo>
                    <a:cubicBezTo>
                      <a:pt x="32" y="211"/>
                      <a:pt x="15" y="194"/>
                      <a:pt x="15" y="173"/>
                    </a:cubicBezTo>
                    <a:cubicBezTo>
                      <a:pt x="15" y="152"/>
                      <a:pt x="32" y="135"/>
                      <a:pt x="53" y="13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2" name="文本框 31"/>
            <p:cNvSpPr txBox="1"/>
            <p:nvPr/>
          </p:nvSpPr>
          <p:spPr>
            <a:xfrm>
              <a:off x="2157" y="6795"/>
              <a:ext cx="8945" cy="919"/>
            </a:xfrm>
            <a:prstGeom prst="rect">
              <a:avLst/>
            </a:prstGeom>
            <a:noFill/>
          </p:spPr>
          <p:txBody>
            <a:bodyPr wrap="square" rtlCol="0">
              <a:spAutoFit/>
            </a:bodyPr>
            <a:lstStyle/>
            <a:p>
              <a:pPr algn="ctr"/>
              <a:r>
                <a:rPr lang="en-US" altLang="zh-CN" sz="3200" b="1" dirty="0">
                  <a:solidFill>
                    <a:schemeClr val="bg2">
                      <a:lumMod val="25000"/>
                    </a:schemeClr>
                  </a:solidFill>
                  <a:latin typeface="华文细黑" panose="02010600040101010101" pitchFamily="2" charset="-122"/>
                  <a:ea typeface="华文细黑" panose="02010600040101010101" pitchFamily="2" charset="-122"/>
                </a:rPr>
                <a:t>03/Discussion</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33" name="文本框 32"/>
            <p:cNvSpPr txBox="1"/>
            <p:nvPr/>
          </p:nvSpPr>
          <p:spPr>
            <a:xfrm>
              <a:off x="10443" y="4227"/>
              <a:ext cx="8945" cy="919"/>
            </a:xfrm>
            <a:prstGeom prst="rect">
              <a:avLst/>
            </a:prstGeom>
            <a:noFill/>
          </p:spPr>
          <p:txBody>
            <a:bodyPr wrap="square" rtlCol="0">
              <a:spAutoFit/>
            </a:bodyPr>
            <a:lstStyle/>
            <a:p>
              <a:pPr algn="ctr"/>
              <a:r>
                <a:rPr lang="en-US" altLang="zh-CN" sz="3200" b="1" dirty="0">
                  <a:solidFill>
                    <a:schemeClr val="bg2">
                      <a:lumMod val="25000"/>
                    </a:schemeClr>
                  </a:solidFill>
                  <a:latin typeface="华文细黑" panose="02010600040101010101" pitchFamily="2" charset="-122"/>
                  <a:ea typeface="华文细黑" panose="02010600040101010101" pitchFamily="2" charset="-122"/>
                </a:rPr>
                <a:t>02/presentation</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34" name="文本框 33"/>
            <p:cNvSpPr txBox="1"/>
            <p:nvPr/>
          </p:nvSpPr>
          <p:spPr>
            <a:xfrm>
              <a:off x="10479" y="6832"/>
              <a:ext cx="8945" cy="919"/>
            </a:xfrm>
            <a:prstGeom prst="rect">
              <a:avLst/>
            </a:prstGeom>
            <a:noFill/>
          </p:spPr>
          <p:txBody>
            <a:bodyPr wrap="square" rtlCol="0">
              <a:spAutoFit/>
            </a:bodyPr>
            <a:lstStyle/>
            <a:p>
              <a:pPr algn="ctr"/>
              <a:r>
                <a:rPr lang="en-US" altLang="zh-CN" sz="3200" b="1" dirty="0">
                  <a:solidFill>
                    <a:schemeClr val="bg2">
                      <a:lumMod val="25000"/>
                    </a:schemeClr>
                  </a:solidFill>
                  <a:latin typeface="华文细黑" panose="02010600040101010101" pitchFamily="2" charset="-122"/>
                  <a:ea typeface="华文细黑" panose="02010600040101010101" pitchFamily="2" charset="-122"/>
                </a:rPr>
                <a:t>04/Q</a:t>
              </a:r>
              <a:r>
                <a:rPr lang="zh-CN" altLang="en-US" sz="3200" b="1" dirty="0">
                  <a:solidFill>
                    <a:schemeClr val="bg2">
                      <a:lumMod val="25000"/>
                    </a:schemeClr>
                  </a:solidFill>
                  <a:latin typeface="华文细黑" panose="02010600040101010101" pitchFamily="2" charset="-122"/>
                  <a:ea typeface="华文细黑" panose="02010600040101010101" pitchFamily="2" charset="-122"/>
                </a:rPr>
                <a:t>＆</a:t>
              </a:r>
              <a:r>
                <a:rPr lang="en-US" altLang="zh-CN" sz="3200" b="1" dirty="0">
                  <a:solidFill>
                    <a:schemeClr val="bg2">
                      <a:lumMod val="25000"/>
                    </a:schemeClr>
                  </a:solidFill>
                  <a:latin typeface="华文细黑" panose="02010600040101010101" pitchFamily="2" charset="-122"/>
                  <a:ea typeface="华文细黑" panose="02010600040101010101" pitchFamily="2" charset="-122"/>
                </a:rPr>
                <a:t>A</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grpSp>
      <p:grpSp>
        <p:nvGrpSpPr>
          <p:cNvPr id="10" name="组合 9"/>
          <p:cNvGrpSpPr/>
          <p:nvPr/>
        </p:nvGrpSpPr>
        <p:grpSpPr>
          <a:xfrm>
            <a:off x="4478863" y="1083945"/>
            <a:ext cx="5372042" cy="1276350"/>
            <a:chOff x="5205848" y="1282149"/>
            <a:chExt cx="3407965" cy="1276705"/>
          </a:xfrm>
        </p:grpSpPr>
        <p:sp>
          <p:nvSpPr>
            <p:cNvPr id="2" name="文本框 1"/>
            <p:cNvSpPr txBox="1"/>
            <p:nvPr/>
          </p:nvSpPr>
          <p:spPr>
            <a:xfrm>
              <a:off x="5205848" y="1282149"/>
              <a:ext cx="727363" cy="1276705"/>
            </a:xfrm>
            <a:prstGeom prst="rect">
              <a:avLst/>
            </a:prstGeom>
            <a:noFill/>
          </p:spPr>
          <p:txBody>
            <a:bodyPr wrap="square" rtlCol="0">
              <a:spAutoFit/>
            </a:bodyPr>
            <a:lstStyle/>
            <a:p>
              <a:r>
                <a:rPr lang="en-US" altLang="zh-CN" sz="7700" dirty="0" smtClean="0">
                  <a:solidFill>
                    <a:srgbClr val="4684BE"/>
                  </a:solidFill>
                  <a:latin typeface="Neutra Text Light SC" panose="02000000000000000000" pitchFamily="50" charset="0"/>
                </a:rPr>
                <a:t>C</a:t>
              </a:r>
              <a:endParaRPr lang="en-US" altLang="zh-CN" sz="7700" dirty="0" smtClean="0">
                <a:solidFill>
                  <a:srgbClr val="4684BE"/>
                </a:solidFill>
                <a:latin typeface="Neutra Text Light SC" panose="02000000000000000000" pitchFamily="50" charset="0"/>
              </a:endParaRPr>
            </a:p>
          </p:txBody>
        </p:sp>
        <p:sp>
          <p:nvSpPr>
            <p:cNvPr id="8" name="文本框 7"/>
            <p:cNvSpPr txBox="1"/>
            <p:nvPr/>
          </p:nvSpPr>
          <p:spPr>
            <a:xfrm>
              <a:off x="5665850" y="1765835"/>
              <a:ext cx="2947963" cy="522115"/>
            </a:xfrm>
            <a:prstGeom prst="rect">
              <a:avLst/>
            </a:prstGeom>
            <a:noFill/>
          </p:spPr>
          <p:txBody>
            <a:bodyPr wrap="square" rtlCol="0">
              <a:spAutoFit/>
            </a:bodyPr>
            <a:lstStyle/>
            <a:p>
              <a:r>
                <a:rPr lang="en-US" altLang="zh-CN" sz="2800" dirty="0" smtClean="0">
                  <a:solidFill>
                    <a:srgbClr val="4684BE"/>
                  </a:solidFill>
                  <a:latin typeface="Neutra Text Light SC" panose="02000000000000000000" pitchFamily="50" charset="0"/>
                </a:rPr>
                <a:t>ONTENTS</a:t>
              </a:r>
              <a:endParaRPr lang="en-US" altLang="zh-CN" sz="2800" dirty="0" smtClean="0">
                <a:solidFill>
                  <a:srgbClr val="4684BE"/>
                </a:solidFill>
                <a:latin typeface="Neutra Text Light SC" panose="02000000000000000000" pitchFamily="50" charset="0"/>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Task2 Analysis</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 name="图片 1"/>
          <p:cNvPicPr>
            <a:picLocks noChangeAspect="1"/>
          </p:cNvPicPr>
          <p:nvPr/>
        </p:nvPicPr>
        <p:blipFill>
          <a:blip r:embed="rId1"/>
          <a:stretch>
            <a:fillRect/>
          </a:stretch>
        </p:blipFill>
        <p:spPr>
          <a:xfrm>
            <a:off x="2098040" y="951865"/>
            <a:ext cx="4507865" cy="5969635"/>
          </a:xfrm>
          <a:prstGeom prst="rect">
            <a:avLst/>
          </a:prstGeom>
        </p:spPr>
      </p:pic>
      <p:sp>
        <p:nvSpPr>
          <p:cNvPr id="5" name="文本框 4"/>
          <p:cNvSpPr txBox="1"/>
          <p:nvPr/>
        </p:nvSpPr>
        <p:spPr>
          <a:xfrm>
            <a:off x="7668260" y="2621280"/>
            <a:ext cx="1216660" cy="3987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2000" b="1"/>
              <a:t>f=20Hz</a:t>
            </a:r>
            <a:endParaRPr lang="en-US" altLang="zh-CN" sz="2000" b="1"/>
          </a:p>
        </p:txBody>
      </p:sp>
      <p:sp>
        <p:nvSpPr>
          <p:cNvPr id="6" name="文本框 5"/>
          <p:cNvSpPr txBox="1"/>
          <p:nvPr/>
        </p:nvSpPr>
        <p:spPr>
          <a:xfrm>
            <a:off x="7673340" y="3595370"/>
            <a:ext cx="1216660" cy="3987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2000" b="1"/>
              <a:t>f=50Hz</a:t>
            </a:r>
            <a:endParaRPr lang="en-US" altLang="zh-CN" sz="2000" b="1"/>
          </a:p>
        </p:txBody>
      </p:sp>
      <p:sp>
        <p:nvSpPr>
          <p:cNvPr id="7" name="文本框 6"/>
          <p:cNvSpPr txBox="1"/>
          <p:nvPr/>
        </p:nvSpPr>
        <p:spPr>
          <a:xfrm>
            <a:off x="7668260" y="4650105"/>
            <a:ext cx="1216660" cy="3987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2000" b="1"/>
              <a:t>f=100Hz</a:t>
            </a:r>
            <a:endParaRPr lang="en-US" altLang="zh-CN" sz="2000" b="1"/>
          </a:p>
        </p:txBody>
      </p:sp>
      <p:sp>
        <p:nvSpPr>
          <p:cNvPr id="8" name="文本框 7"/>
          <p:cNvSpPr txBox="1"/>
          <p:nvPr/>
        </p:nvSpPr>
        <p:spPr>
          <a:xfrm>
            <a:off x="7668260" y="5629275"/>
            <a:ext cx="1216660" cy="3987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2000" b="1"/>
              <a:t>f=400Hz</a:t>
            </a:r>
            <a:endParaRPr lang="en-US" altLang="zh-CN" sz="2000" b="1"/>
          </a:p>
        </p:txBody>
      </p:sp>
      <p:pic>
        <p:nvPicPr>
          <p:cNvPr id="14" name="C_01_02_N=4_f=20Hz">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8884920" y="2573020"/>
            <a:ext cx="495300" cy="495300"/>
          </a:xfrm>
          <a:prstGeom prst="rect">
            <a:avLst/>
          </a:prstGeom>
        </p:spPr>
      </p:pic>
      <p:pic>
        <p:nvPicPr>
          <p:cNvPr id="15" name="C_01_02_N=4_f=50Hz">
            <a:hlinkClick r:id="" action="ppaction://media"/>
          </p:cNvPr>
          <p:cNvPicPr/>
          <p:nvPr>
            <a:audioFile r:link="rId5"/>
            <p:extLst>
              <p:ext uri="{DAA4B4D4-6D71-4841-9C94-3DE7FCFB9230}">
                <p14:media xmlns:p14="http://schemas.microsoft.com/office/powerpoint/2010/main" r:embed="rId6"/>
              </p:ext>
            </p:extLst>
          </p:nvPr>
        </p:nvPicPr>
        <p:blipFill>
          <a:blip r:embed="rId4"/>
          <a:stretch>
            <a:fillRect/>
          </a:stretch>
        </p:blipFill>
        <p:spPr>
          <a:xfrm>
            <a:off x="8884920" y="3546475"/>
            <a:ext cx="495300" cy="495300"/>
          </a:xfrm>
          <a:prstGeom prst="rect">
            <a:avLst/>
          </a:prstGeom>
        </p:spPr>
      </p:pic>
      <p:pic>
        <p:nvPicPr>
          <p:cNvPr id="16" name="C_01_02_N=4_f=100Hz">
            <a:hlinkClick r:id="" action="ppaction://media"/>
          </p:cNvPr>
          <p:cNvPicPr/>
          <p:nvPr>
            <a:audioFile r:link="rId7"/>
            <p:extLst>
              <p:ext uri="{DAA4B4D4-6D71-4841-9C94-3DE7FCFB9230}">
                <p14:media xmlns:p14="http://schemas.microsoft.com/office/powerpoint/2010/main" r:embed="rId8"/>
              </p:ext>
            </p:extLst>
          </p:nvPr>
        </p:nvPicPr>
        <p:blipFill>
          <a:blip r:embed="rId4"/>
          <a:stretch>
            <a:fillRect/>
          </a:stretch>
        </p:blipFill>
        <p:spPr>
          <a:xfrm>
            <a:off x="8884920" y="4601210"/>
            <a:ext cx="495300" cy="495300"/>
          </a:xfrm>
          <a:prstGeom prst="rect">
            <a:avLst/>
          </a:prstGeom>
        </p:spPr>
      </p:pic>
      <p:pic>
        <p:nvPicPr>
          <p:cNvPr id="17" name="C_01_02_N=4_f=400Hz">
            <a:hlinkClick r:id="" action="ppaction://media"/>
          </p:cNvPr>
          <p:cNvPicPr/>
          <p:nvPr>
            <a:audioFile r:link="rId9"/>
            <p:extLst>
              <p:ext uri="{DAA4B4D4-6D71-4841-9C94-3DE7FCFB9230}">
                <p14:media xmlns:p14="http://schemas.microsoft.com/office/powerpoint/2010/main" r:embed="rId10"/>
              </p:ext>
            </p:extLst>
          </p:nvPr>
        </p:nvPicPr>
        <p:blipFill>
          <a:blip r:embed="rId4"/>
          <a:stretch>
            <a:fillRect/>
          </a:stretch>
        </p:blipFill>
        <p:spPr>
          <a:xfrm>
            <a:off x="8884920" y="5581015"/>
            <a:ext cx="495300" cy="495300"/>
          </a:xfrm>
          <a:prstGeom prst="rect">
            <a:avLst/>
          </a:prstGeom>
        </p:spPr>
      </p:pic>
      <p:sp>
        <p:nvSpPr>
          <p:cNvPr id="3" name="文本框 2"/>
          <p:cNvSpPr txBox="1"/>
          <p:nvPr/>
        </p:nvSpPr>
        <p:spPr>
          <a:xfrm>
            <a:off x="3783965" y="930910"/>
            <a:ext cx="1460500" cy="398780"/>
          </a:xfrm>
          <a:prstGeom prst="rect">
            <a:avLst/>
          </a:prstGeom>
          <a:noFill/>
        </p:spPr>
        <p:txBody>
          <a:bodyPr wrap="square" rtlCol="0">
            <a:spAutoFit/>
          </a:bodyPr>
          <a:p>
            <a:r>
              <a:rPr lang="en-US" altLang="zh-CN" sz="2000" b="1"/>
              <a:t>Waveform</a:t>
            </a:r>
            <a:endParaRPr lang="en-US" altLang="zh-CN" sz="2000" b="1"/>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childTnLst>
            <p:audio>
              <p:cMediaNode>
                <p:cTn id="2" fill="hold" display="1">
                  <p:stCondLst>
                    <p:cond delay="indefinite"/>
                  </p:stCondLst>
                  <p:endCondLst>
                    <p:cond evt="onNext">
                      <p:tgtEl>
                        <p:sldTgt/>
                      </p:tgtEl>
                    </p:cond>
                    <p:cond evt="onPrev">
                      <p:tgtEl>
                        <p:sldTgt/>
                      </p:tgtEl>
                    </p:cond>
                    <p:cond evt="onStopAudio">
                      <p:tgtEl>
                        <p:sldTgt/>
                      </p:tgtEl>
                    </p:cond>
                  </p:endCondLst>
                </p:cTn>
                <p:tgtEl>
                  <p:spTgt spid="14"/>
                </p:tgtEl>
              </p:cMediaNode>
            </p:audio>
            <p:audio>
              <p:cMediaNode>
                <p:cTn id="3" fill="hold" display="1">
                  <p:stCondLst>
                    <p:cond delay="indefinite"/>
                  </p:stCondLst>
                  <p:endCondLst>
                    <p:cond evt="onNext">
                      <p:tgtEl>
                        <p:sldTgt/>
                      </p:tgtEl>
                    </p:cond>
                    <p:cond evt="onPrev">
                      <p:tgtEl>
                        <p:sldTgt/>
                      </p:tgtEl>
                    </p:cond>
                    <p:cond evt="onStopAudio">
                      <p:tgtEl>
                        <p:sldTgt/>
                      </p:tgtEl>
                    </p:cond>
                  </p:endCondLst>
                </p:cTn>
                <p:tgtEl>
                  <p:spTgt spid="15"/>
                </p:tgtEl>
              </p:cMediaNode>
            </p:audio>
            <p:audio>
              <p:cMediaNode>
                <p:cTn id="4" fill="hold" display="1">
                  <p:stCondLst>
                    <p:cond delay="indefinite"/>
                  </p:stCondLst>
                  <p:endCondLst>
                    <p:cond evt="onNext">
                      <p:tgtEl>
                        <p:sldTgt/>
                      </p:tgtEl>
                    </p:cond>
                    <p:cond evt="onPrev">
                      <p:tgtEl>
                        <p:sldTgt/>
                      </p:tgtEl>
                    </p:cond>
                    <p:cond evt="onStopAudio">
                      <p:tgtEl>
                        <p:sldTgt/>
                      </p:tgtEl>
                    </p:cond>
                  </p:endCondLst>
                </p:cTn>
                <p:tgtEl>
                  <p:spTgt spid="16"/>
                </p:tgtEl>
              </p:cMediaNode>
            </p:audio>
            <p:audio>
              <p:cMediaNode>
                <p:cTn id="5" fill="hold" display="1">
                  <p:stCondLst>
                    <p:cond delay="indefinite"/>
                  </p:stCondLst>
                  <p:endCondLst>
                    <p:cond evt="onNext">
                      <p:tgtEl>
                        <p:sldTgt/>
                      </p:tgtEl>
                    </p:cond>
                    <p:cond evt="onPrev">
                      <p:tgtEl>
                        <p:sldTgt/>
                      </p:tgtEl>
                    </p:cond>
                    <p:cond evt="onStopAudio">
                      <p:tgtEl>
                        <p:sldTgt/>
                      </p:tgtEl>
                    </p:cond>
                  </p:endCondLst>
                </p:cTn>
                <p:tgtEl>
                  <p:spTgt spid="17"/>
                </p:tgtEl>
              </p:cMediaNode>
            </p:audio>
            <p:seq concurrent="1" nextAc="seek">
              <p:cTn id="6" restart="whenNotActive" fill="hold" evtFilter="cancelBubble" nodeType="interactiveSeq">
                <p:stCondLst>
                  <p:cond evt="onClick" delay="0">
                    <p:tgtEl>
                      <p:spTgt spid="14"/>
                    </p:tgtEl>
                  </p:cond>
                </p:stCondLst>
                <p:endSync evt="end" delay="0">
                  <p:rtn val="all"/>
                </p:endSync>
                <p:childTnLst>
                  <p:par>
                    <p:cTn id="7" fill="hold">
                      <p:stCondLst>
                        <p:cond delay="0"/>
                      </p:stCondLst>
                      <p:childTnLst>
                        <p:par>
                          <p:cTn id="8" fill="hold">
                            <p:stCondLst>
                              <p:cond delay="0"/>
                            </p:stCondLst>
                            <p:childTnLst>
                              <p:par>
                                <p:cTn id="9" presetID="1" presetClass="mediacall" presetSubtype="0" fill="hold" nodeType="clickEffect">
                                  <p:stCondLst>
                                    <p:cond delay="0"/>
                                  </p:stCondLst>
                                  <p:childTnLst>
                                    <p:cmd type="call" cmd="playFrom(0.0)">
                                      <p:cBhvr additive="base">
                                        <p:cTn id="10" dur="indefinite" fill="hold"/>
                                        <p:tgtEl>
                                          <p:spTgt spid="14"/>
                                        </p:tgtEl>
                                      </p:cBhvr>
                                    </p:cmd>
                                  </p:childTnLst>
                                </p:cTn>
                              </p:par>
                            </p:childTnLst>
                          </p:cTn>
                        </p:par>
                      </p:childTnLst>
                    </p:cTn>
                  </p:par>
                </p:childTnLst>
              </p:cTn>
              <p:nextCondLst>
                <p:cond evt="onClick" delay="0">
                  <p:tgtEl>
                    <p:spTgt spid="14"/>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additive="base">
                                        <p:cTn id="15" dur="indefinite" fill="hold"/>
                                        <p:tgtEl>
                                          <p:spTgt spid="15"/>
                                        </p:tgtEl>
                                      </p:cBhvr>
                                    </p:cmd>
                                  </p:childTnLst>
                                </p:cTn>
                              </p:par>
                            </p:childTnLst>
                          </p:cTn>
                        </p:par>
                      </p:childTnLst>
                    </p:cTn>
                  </p:par>
                </p:childTnLst>
              </p:cTn>
              <p:nextCondLst>
                <p:cond evt="onClick" delay="0">
                  <p:tgtEl>
                    <p:spTgt spid="15"/>
                  </p:tgtEl>
                </p:cond>
              </p:nextCondLst>
            </p:seq>
            <p:seq concurrent="1" nextAc="seek">
              <p:cTn id="16" restart="whenNotActive" fill="hold" evtFilter="cancelBubble" nodeType="interactiveSeq">
                <p:stCondLst>
                  <p:cond evt="onClick" delay="0">
                    <p:tgtEl>
                      <p:spTgt spid="16"/>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additive="base">
                                        <p:cTn id="20" dur="indefinite" fill="hold"/>
                                        <p:tgtEl>
                                          <p:spTgt spid="16"/>
                                        </p:tgtEl>
                                      </p:cBhvr>
                                    </p:cmd>
                                  </p:childTnLst>
                                </p:cTn>
                              </p:par>
                            </p:childTnLst>
                          </p:cTn>
                        </p:par>
                      </p:childTnLst>
                    </p:cTn>
                  </p:par>
                </p:childTnLst>
              </p:cTn>
              <p:nextCondLst>
                <p:cond evt="onClick" delay="0">
                  <p:tgtEl>
                    <p:spTgt spid="16"/>
                  </p:tgtEl>
                </p:cond>
              </p:nextCondLst>
            </p:seq>
            <p:seq concurrent="1" nextAc="seek">
              <p:cTn id="21" restart="whenNotActive" fill="hold" evtFilter="cancelBubble" nodeType="interactiveSeq">
                <p:stCondLst>
                  <p:cond evt="onClick" delay="0">
                    <p:tgtEl>
                      <p:spTgt spid="17"/>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additive="base">
                                        <p:cTn id="25" dur="indefinite"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11"/>
          <p:cNvSpPr>
            <a:spLocks noChangeAspect="1" noChangeArrowheads="1" noTextEdit="1"/>
          </p:cNvSpPr>
          <p:nvPr/>
        </p:nvSpPr>
        <p:spPr bwMode="auto">
          <a:xfrm>
            <a:off x="2922724" y="2573197"/>
            <a:ext cx="484838" cy="4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AutoShape 11"/>
          <p:cNvSpPr>
            <a:spLocks noChangeAspect="1" noChangeArrowheads="1" noTextEdit="1"/>
          </p:cNvSpPr>
          <p:nvPr/>
        </p:nvSpPr>
        <p:spPr bwMode="auto">
          <a:xfrm>
            <a:off x="5579070" y="2881624"/>
            <a:ext cx="484838" cy="4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lstStyle/>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Task2 Analysis</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a:stretch>
            <a:fillRect/>
          </a:stretch>
        </p:blipFill>
        <p:spPr>
          <a:xfrm>
            <a:off x="1692910" y="1022350"/>
            <a:ext cx="4507865" cy="5969635"/>
          </a:xfrm>
          <a:prstGeom prst="rect">
            <a:avLst/>
          </a:prstGeom>
        </p:spPr>
      </p:pic>
      <p:pic>
        <p:nvPicPr>
          <p:cNvPr id="3" name="图片 2"/>
          <p:cNvPicPr>
            <a:picLocks noChangeAspect="1"/>
          </p:cNvPicPr>
          <p:nvPr/>
        </p:nvPicPr>
        <p:blipFill>
          <a:blip r:embed="rId2"/>
          <a:stretch>
            <a:fillRect/>
          </a:stretch>
        </p:blipFill>
        <p:spPr>
          <a:xfrm>
            <a:off x="6122035" y="1022350"/>
            <a:ext cx="4507865" cy="5969635"/>
          </a:xfrm>
          <a:prstGeom prst="rect">
            <a:avLst/>
          </a:prstGeom>
        </p:spPr>
      </p:pic>
      <p:sp>
        <p:nvSpPr>
          <p:cNvPr id="4" name="文本框 3"/>
          <p:cNvSpPr txBox="1"/>
          <p:nvPr/>
        </p:nvSpPr>
        <p:spPr>
          <a:xfrm>
            <a:off x="4787900" y="1022350"/>
            <a:ext cx="2941955" cy="398780"/>
          </a:xfrm>
          <a:prstGeom prst="rect">
            <a:avLst/>
          </a:prstGeom>
          <a:noFill/>
        </p:spPr>
        <p:txBody>
          <a:bodyPr wrap="square" rtlCol="0">
            <a:spAutoFit/>
          </a:bodyPr>
          <a:p>
            <a:r>
              <a:rPr lang="en-US" altLang="zh-CN" sz="2000" b="1"/>
              <a:t>FFT Figure and PSD figure</a:t>
            </a:r>
            <a:endParaRPr lang="en-US" altLang="zh-CN" sz="2000" b="1"/>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Task2 Analysis</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0" name="文本框 99"/>
          <p:cNvSpPr txBox="1"/>
          <p:nvPr/>
        </p:nvSpPr>
        <p:spPr>
          <a:xfrm>
            <a:off x="926465" y="1444625"/>
            <a:ext cx="10360025" cy="5015865"/>
          </a:xfrm>
          <a:prstGeom prst="rect">
            <a:avLst/>
          </a:prstGeom>
          <a:noFill/>
          <a:ln w="9525">
            <a:noFill/>
          </a:ln>
        </p:spPr>
        <p:txBody>
          <a:bodyPr wrap="square">
            <a:spAutoFit/>
          </a:bodyPr>
          <a:p>
            <a:pPr indent="0"/>
            <a:r>
              <a:rPr lang="zh-CN" sz="3200">
                <a:latin typeface="+mn-ea"/>
                <a:cs typeface="+mn-ea"/>
              </a:rPr>
              <a:t>分析以上图像可以看出，</a:t>
            </a:r>
            <a:r>
              <a:rPr lang="en-US" sz="3200">
                <a:latin typeface="+mn-ea"/>
                <a:cs typeface="+mn-ea"/>
              </a:rPr>
              <a:t>N=4</a:t>
            </a:r>
            <a:r>
              <a:rPr lang="zh-CN" sz="3200">
                <a:latin typeface="+mn-ea"/>
                <a:cs typeface="+mn-ea"/>
              </a:rPr>
              <a:t>截止频率从</a:t>
            </a:r>
            <a:r>
              <a:rPr lang="en-US" sz="3200">
                <a:latin typeface="+mn-ea"/>
                <a:cs typeface="+mn-ea"/>
              </a:rPr>
              <a:t>20Hz</a:t>
            </a:r>
            <a:r>
              <a:rPr lang="zh-CN" sz="3200">
                <a:latin typeface="+mn-ea"/>
                <a:cs typeface="+mn-ea"/>
              </a:rPr>
              <a:t>，</a:t>
            </a:r>
            <a:r>
              <a:rPr lang="en-US" sz="3200">
                <a:latin typeface="+mn-ea"/>
                <a:cs typeface="+mn-ea"/>
              </a:rPr>
              <a:t>50Hz</a:t>
            </a:r>
            <a:r>
              <a:rPr lang="zh-CN" sz="3200">
                <a:latin typeface="+mn-ea"/>
                <a:cs typeface="+mn-ea"/>
              </a:rPr>
              <a:t>，</a:t>
            </a:r>
            <a:r>
              <a:rPr lang="en-US" sz="3200">
                <a:latin typeface="+mn-ea"/>
                <a:cs typeface="+mn-ea"/>
              </a:rPr>
              <a:t>100Hz</a:t>
            </a:r>
            <a:r>
              <a:rPr lang="zh-CN" sz="3200">
                <a:latin typeface="+mn-ea"/>
                <a:cs typeface="+mn-ea"/>
              </a:rPr>
              <a:t>到</a:t>
            </a:r>
            <a:r>
              <a:rPr lang="en-US" sz="3200">
                <a:latin typeface="+mn-ea"/>
                <a:cs typeface="+mn-ea"/>
              </a:rPr>
              <a:t>400Hz</a:t>
            </a:r>
            <a:r>
              <a:rPr lang="zh-CN" sz="3200">
                <a:latin typeface="+mn-ea"/>
                <a:cs typeface="+mn-ea"/>
              </a:rPr>
              <a:t>时，随着</a:t>
            </a:r>
            <a:r>
              <a:rPr lang="en-US" sz="3200">
                <a:latin typeface="+mn-ea"/>
                <a:cs typeface="+mn-ea"/>
              </a:rPr>
              <a:t>LPF</a:t>
            </a:r>
            <a:r>
              <a:rPr lang="zh-CN" sz="3200">
                <a:latin typeface="+mn-ea"/>
                <a:cs typeface="+mn-ea"/>
              </a:rPr>
              <a:t>截止频率的增加，合成信号的可读性增加，依次变得更加清晰，也与原信号更加接近。其中，</a:t>
            </a:r>
            <a:r>
              <a:rPr lang="en-US" sz="3200">
                <a:latin typeface="+mn-ea"/>
                <a:cs typeface="+mn-ea"/>
              </a:rPr>
              <a:t>LPF</a:t>
            </a:r>
            <a:r>
              <a:rPr lang="zh-CN" sz="3200">
                <a:latin typeface="+mn-ea"/>
                <a:cs typeface="+mn-ea"/>
              </a:rPr>
              <a:t>截止频率为</a:t>
            </a:r>
            <a:r>
              <a:rPr lang="en-US" sz="3200">
                <a:latin typeface="+mn-ea"/>
                <a:cs typeface="+mn-ea"/>
              </a:rPr>
              <a:t>20Hz</a:t>
            </a:r>
            <a:r>
              <a:rPr lang="zh-CN" sz="3200">
                <a:latin typeface="+mn-ea"/>
                <a:cs typeface="+mn-ea"/>
              </a:rPr>
              <a:t>，</a:t>
            </a:r>
            <a:r>
              <a:rPr lang="en-US" sz="3200">
                <a:latin typeface="+mn-ea"/>
                <a:cs typeface="+mn-ea"/>
              </a:rPr>
              <a:t>50Hz</a:t>
            </a:r>
            <a:r>
              <a:rPr lang="zh-CN" sz="3200">
                <a:latin typeface="+mn-ea"/>
                <a:cs typeface="+mn-ea"/>
              </a:rPr>
              <a:t>和</a:t>
            </a:r>
            <a:r>
              <a:rPr lang="en-US" sz="3200">
                <a:latin typeface="+mn-ea"/>
                <a:cs typeface="+mn-ea"/>
              </a:rPr>
              <a:t>100Hz</a:t>
            </a:r>
            <a:r>
              <a:rPr lang="zh-CN" sz="3200">
                <a:latin typeface="+mn-ea"/>
                <a:cs typeface="+mn-ea"/>
              </a:rPr>
              <a:t>时，信号的可读性增加不明显，仍然难以听清，但</a:t>
            </a:r>
            <a:r>
              <a:rPr lang="en-US" sz="3200">
                <a:latin typeface="+mn-ea"/>
                <a:cs typeface="+mn-ea"/>
              </a:rPr>
              <a:t>400Hz</a:t>
            </a:r>
            <a:r>
              <a:rPr lang="zh-CN" sz="3200">
                <a:latin typeface="+mn-ea"/>
                <a:cs typeface="+mn-ea"/>
              </a:rPr>
              <a:t>时有明显增加，可以依稀听清原信号的内容。</a:t>
            </a:r>
            <a:endParaRPr lang="zh-CN" sz="3200">
              <a:latin typeface="+mn-ea"/>
              <a:cs typeface="+mn-ea"/>
            </a:endParaRPr>
          </a:p>
          <a:p>
            <a:pPr indent="0"/>
            <a:endParaRPr lang="zh-CN" altLang="en-US" sz="3200">
              <a:latin typeface="+mn-ea"/>
              <a:cs typeface="+mn-ea"/>
            </a:endParaRPr>
          </a:p>
          <a:p>
            <a:pPr indent="0"/>
            <a:r>
              <a:rPr lang="zh-CN" altLang="en-US" sz="3200">
                <a:sym typeface="+mn-ea"/>
              </a:rPr>
              <a:t>继续增大截止频率，信号也会继续变得清晰。</a:t>
            </a:r>
            <a:r>
              <a:rPr lang="zh-CN" altLang="en-US" sz="3200">
                <a:sym typeface="+mn-ea"/>
              </a:rPr>
              <a:t>发现增加LPF截止频率大于</a:t>
            </a:r>
            <a:r>
              <a:rPr lang="en-US" altLang="zh-CN" sz="3200">
                <a:sym typeface="+mn-ea"/>
              </a:rPr>
              <a:t>4000</a:t>
            </a:r>
            <a:r>
              <a:rPr lang="zh-CN" altLang="en-US" sz="3200">
                <a:sym typeface="+mn-ea"/>
              </a:rPr>
              <a:t>Hz时，与原信号相比出现失真。</a:t>
            </a:r>
            <a:endParaRPr lang="zh-CN" altLang="en-US" sz="3200"/>
          </a:p>
          <a:p>
            <a:pPr indent="0"/>
            <a:endParaRPr lang="zh-CN" altLang="en-US" sz="3200">
              <a:latin typeface="+mn-ea"/>
              <a:cs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Task3 Problem</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583565" y="1387475"/>
            <a:ext cx="11025505" cy="4523105"/>
          </a:xfrm>
          <a:prstGeom prst="rect">
            <a:avLst/>
          </a:prstGeom>
          <a:noFill/>
        </p:spPr>
        <p:txBody>
          <a:bodyPr wrap="square" rtlCol="0">
            <a:spAutoFit/>
          </a:bodyPr>
          <a:p>
            <a:pPr algn="l"/>
            <a:r>
              <a:rPr lang="zh-CN" altLang="en-US" sz="3600"/>
              <a:t>• Generate a noisy signal (summing clean sentence and SSN) at SNR −5 dB. </a:t>
            </a:r>
            <a:endParaRPr lang="zh-CN" altLang="en-US" sz="3600"/>
          </a:p>
          <a:p>
            <a:pPr algn="l"/>
            <a:r>
              <a:rPr lang="zh-CN" altLang="en-US" sz="3600"/>
              <a:t>• Set LPF cut-off frequency to 50 Hz. </a:t>
            </a:r>
            <a:endParaRPr lang="zh-CN" altLang="en-US" sz="3600"/>
          </a:p>
          <a:p>
            <a:pPr algn="l"/>
            <a:r>
              <a:rPr lang="zh-CN" altLang="en-US" sz="3600"/>
              <a:t>• Implement tone-vocoder by changing the number of bands to 𝑁= 2, 𝑁= 4, 𝑁= 6, 𝑁= 8, and 𝑁= 16. </a:t>
            </a:r>
            <a:endParaRPr lang="zh-CN" altLang="en-US" sz="3600"/>
          </a:p>
          <a:p>
            <a:pPr algn="l"/>
            <a:r>
              <a:rPr lang="zh-CN" altLang="en-US" sz="3600"/>
              <a:t>• Describe how the number of bands affects the intelligibility of synthesized sentence, and compare findings with those obtained in Task 1.</a:t>
            </a:r>
            <a:endParaRPr lang="zh-CN" altLang="en-US" sz="36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Task3 Analysis</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 name="图片 2" descr="截屏2021-12-08 下午7.52.56"/>
          <p:cNvPicPr>
            <a:picLocks noChangeAspect="1"/>
          </p:cNvPicPr>
          <p:nvPr/>
        </p:nvPicPr>
        <p:blipFill>
          <a:blip r:embed="rId1"/>
          <a:srcRect b="7076"/>
          <a:stretch>
            <a:fillRect/>
          </a:stretch>
        </p:blipFill>
        <p:spPr>
          <a:xfrm>
            <a:off x="1757680" y="951865"/>
            <a:ext cx="8390890" cy="532066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Task3 Analysis</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 name="图片 1"/>
          <p:cNvPicPr>
            <a:picLocks noChangeAspect="1"/>
          </p:cNvPicPr>
          <p:nvPr/>
        </p:nvPicPr>
        <p:blipFill>
          <a:blip r:embed="rId1"/>
          <a:stretch>
            <a:fillRect/>
          </a:stretch>
        </p:blipFill>
        <p:spPr>
          <a:xfrm>
            <a:off x="3147695" y="1217295"/>
            <a:ext cx="5896610" cy="4422775"/>
          </a:xfrm>
          <a:prstGeom prst="rect">
            <a:avLst/>
          </a:prstGeom>
        </p:spPr>
      </p:pic>
      <p:sp>
        <p:nvSpPr>
          <p:cNvPr id="3" name="文本框 2"/>
          <p:cNvSpPr txBox="1"/>
          <p:nvPr/>
        </p:nvSpPr>
        <p:spPr>
          <a:xfrm>
            <a:off x="5365750" y="951865"/>
            <a:ext cx="1460500" cy="398780"/>
          </a:xfrm>
          <a:prstGeom prst="rect">
            <a:avLst/>
          </a:prstGeom>
          <a:noFill/>
        </p:spPr>
        <p:txBody>
          <a:bodyPr wrap="square" rtlCol="0">
            <a:spAutoFit/>
          </a:bodyPr>
          <a:p>
            <a:r>
              <a:rPr lang="en-US" altLang="zh-CN" sz="2000" b="1"/>
              <a:t>Waveform</a:t>
            </a:r>
            <a:endParaRPr lang="en-US" altLang="zh-CN" sz="2000" b="1"/>
          </a:p>
        </p:txBody>
      </p:sp>
      <p:sp>
        <p:nvSpPr>
          <p:cNvPr id="7" name="文本框 6"/>
          <p:cNvSpPr txBox="1"/>
          <p:nvPr/>
        </p:nvSpPr>
        <p:spPr>
          <a:xfrm>
            <a:off x="2332990" y="6126480"/>
            <a:ext cx="770890" cy="398780"/>
          </a:xfrm>
          <a:prstGeom prst="rect">
            <a:avLst/>
          </a:prstGeom>
          <a:noFill/>
        </p:spPr>
        <p:txBody>
          <a:bodyPr wrap="square" rtlCol="0">
            <a:spAutoFit/>
          </a:bodyPr>
          <a:p>
            <a:r>
              <a:rPr lang="en-US" altLang="zh-CN" sz="2000" b="1"/>
              <a:t>N=2</a:t>
            </a:r>
            <a:endParaRPr lang="en-US" altLang="zh-CN" sz="2000" b="1"/>
          </a:p>
        </p:txBody>
      </p:sp>
      <p:sp>
        <p:nvSpPr>
          <p:cNvPr id="5" name="文本框 4"/>
          <p:cNvSpPr txBox="1"/>
          <p:nvPr/>
        </p:nvSpPr>
        <p:spPr>
          <a:xfrm>
            <a:off x="4011930" y="6126480"/>
            <a:ext cx="770890" cy="398780"/>
          </a:xfrm>
          <a:prstGeom prst="rect">
            <a:avLst/>
          </a:prstGeom>
          <a:noFill/>
        </p:spPr>
        <p:txBody>
          <a:bodyPr wrap="square" rtlCol="0">
            <a:spAutoFit/>
          </a:bodyPr>
          <a:p>
            <a:r>
              <a:rPr lang="en-US" altLang="zh-CN" sz="2000" b="1"/>
              <a:t>N=4</a:t>
            </a:r>
            <a:endParaRPr lang="en-US" altLang="zh-CN" sz="2000" b="1"/>
          </a:p>
        </p:txBody>
      </p:sp>
      <p:sp>
        <p:nvSpPr>
          <p:cNvPr id="6" name="文本框 5"/>
          <p:cNvSpPr txBox="1"/>
          <p:nvPr/>
        </p:nvSpPr>
        <p:spPr>
          <a:xfrm>
            <a:off x="5690870" y="6126480"/>
            <a:ext cx="770890" cy="398780"/>
          </a:xfrm>
          <a:prstGeom prst="rect">
            <a:avLst/>
          </a:prstGeom>
          <a:noFill/>
        </p:spPr>
        <p:txBody>
          <a:bodyPr wrap="square" rtlCol="0">
            <a:spAutoFit/>
          </a:bodyPr>
          <a:p>
            <a:r>
              <a:rPr lang="en-US" altLang="zh-CN" sz="2000" b="1"/>
              <a:t>N=6</a:t>
            </a:r>
            <a:endParaRPr lang="en-US" altLang="zh-CN" sz="2000" b="1"/>
          </a:p>
        </p:txBody>
      </p:sp>
      <p:sp>
        <p:nvSpPr>
          <p:cNvPr id="8" name="文本框 7"/>
          <p:cNvSpPr txBox="1"/>
          <p:nvPr/>
        </p:nvSpPr>
        <p:spPr>
          <a:xfrm>
            <a:off x="7369810" y="6126480"/>
            <a:ext cx="770890" cy="398780"/>
          </a:xfrm>
          <a:prstGeom prst="rect">
            <a:avLst/>
          </a:prstGeom>
          <a:noFill/>
        </p:spPr>
        <p:txBody>
          <a:bodyPr wrap="square" rtlCol="0">
            <a:spAutoFit/>
          </a:bodyPr>
          <a:p>
            <a:r>
              <a:rPr lang="en-US" altLang="zh-CN" sz="2000" b="1"/>
              <a:t>N=8</a:t>
            </a:r>
            <a:endParaRPr lang="en-US" altLang="zh-CN" sz="2000" b="1"/>
          </a:p>
        </p:txBody>
      </p:sp>
      <p:sp>
        <p:nvSpPr>
          <p:cNvPr id="9" name="文本框 8"/>
          <p:cNvSpPr txBox="1"/>
          <p:nvPr/>
        </p:nvSpPr>
        <p:spPr>
          <a:xfrm>
            <a:off x="9048750" y="6126480"/>
            <a:ext cx="770890" cy="398780"/>
          </a:xfrm>
          <a:prstGeom prst="rect">
            <a:avLst/>
          </a:prstGeom>
          <a:noFill/>
        </p:spPr>
        <p:txBody>
          <a:bodyPr wrap="square" rtlCol="0">
            <a:spAutoFit/>
          </a:bodyPr>
          <a:p>
            <a:r>
              <a:rPr lang="en-US" altLang="zh-CN" sz="2000" b="1"/>
              <a:t>N=16</a:t>
            </a:r>
            <a:endParaRPr lang="en-US" altLang="zh-CN" sz="2000" b="1"/>
          </a:p>
        </p:txBody>
      </p:sp>
      <p:pic>
        <p:nvPicPr>
          <p:cNvPr id="14" name="C_01_03_N=2_f=50Hz">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2399665" y="5409565"/>
            <a:ext cx="495300" cy="495300"/>
          </a:xfrm>
          <a:prstGeom prst="rect">
            <a:avLst/>
          </a:prstGeom>
        </p:spPr>
      </p:pic>
      <p:pic>
        <p:nvPicPr>
          <p:cNvPr id="15" name="C_01_03_N=4_f=50Hz">
            <a:hlinkClick r:id="" action="ppaction://media"/>
          </p:cNvPr>
          <p:cNvPicPr/>
          <p:nvPr>
            <a:audioFile r:link="rId5"/>
            <p:extLst>
              <p:ext uri="{DAA4B4D4-6D71-4841-9C94-3DE7FCFB9230}">
                <p14:media xmlns:p14="http://schemas.microsoft.com/office/powerpoint/2010/main" r:embed="rId6"/>
              </p:ext>
            </p:extLst>
          </p:nvPr>
        </p:nvPicPr>
        <p:blipFill>
          <a:blip r:embed="rId4"/>
          <a:stretch>
            <a:fillRect/>
          </a:stretch>
        </p:blipFill>
        <p:spPr>
          <a:xfrm>
            <a:off x="4072890" y="5409565"/>
            <a:ext cx="495300" cy="495300"/>
          </a:xfrm>
          <a:prstGeom prst="rect">
            <a:avLst/>
          </a:prstGeom>
        </p:spPr>
      </p:pic>
      <p:pic>
        <p:nvPicPr>
          <p:cNvPr id="17" name="C_01_03_N=8_f=50Hz">
            <a:hlinkClick r:id="" action="ppaction://media"/>
          </p:cNvPr>
          <p:cNvPicPr/>
          <p:nvPr>
            <a:audioFile r:link="rId7"/>
            <p:extLst>
              <p:ext uri="{DAA4B4D4-6D71-4841-9C94-3DE7FCFB9230}">
                <p14:media xmlns:p14="http://schemas.microsoft.com/office/powerpoint/2010/main" r:embed="rId8"/>
              </p:ext>
            </p:extLst>
          </p:nvPr>
        </p:nvPicPr>
        <p:blipFill>
          <a:blip r:embed="rId4"/>
          <a:stretch>
            <a:fillRect/>
          </a:stretch>
        </p:blipFill>
        <p:spPr>
          <a:xfrm>
            <a:off x="7419340" y="5410200"/>
            <a:ext cx="495300" cy="495300"/>
          </a:xfrm>
          <a:prstGeom prst="rect">
            <a:avLst/>
          </a:prstGeom>
        </p:spPr>
      </p:pic>
      <p:pic>
        <p:nvPicPr>
          <p:cNvPr id="18" name="C_01_03_N=6_f=50Hz">
            <a:hlinkClick r:id="" action="ppaction://media"/>
          </p:cNvPr>
          <p:cNvPicPr/>
          <p:nvPr>
            <a:audioFile r:link="rId9"/>
            <p:extLst>
              <p:ext uri="{DAA4B4D4-6D71-4841-9C94-3DE7FCFB9230}">
                <p14:media xmlns:p14="http://schemas.microsoft.com/office/powerpoint/2010/main" r:embed="rId10"/>
              </p:ext>
            </p:extLst>
          </p:nvPr>
        </p:nvPicPr>
        <p:blipFill>
          <a:blip r:embed="rId4"/>
          <a:stretch>
            <a:fillRect/>
          </a:stretch>
        </p:blipFill>
        <p:spPr>
          <a:xfrm>
            <a:off x="5746115" y="5410200"/>
            <a:ext cx="495300" cy="495300"/>
          </a:xfrm>
          <a:prstGeom prst="rect">
            <a:avLst/>
          </a:prstGeom>
        </p:spPr>
      </p:pic>
      <p:pic>
        <p:nvPicPr>
          <p:cNvPr id="19" name="C_01_03_N=16_f=50Hz">
            <a:hlinkClick r:id="" action="ppaction://media"/>
          </p:cNvPr>
          <p:cNvPicPr/>
          <p:nvPr>
            <a:audioFile r:link="rId11"/>
            <p:extLst>
              <p:ext uri="{DAA4B4D4-6D71-4841-9C94-3DE7FCFB9230}">
                <p14:media xmlns:p14="http://schemas.microsoft.com/office/powerpoint/2010/main" r:embed="rId12"/>
              </p:ext>
            </p:extLst>
          </p:nvPr>
        </p:nvPicPr>
        <p:blipFill>
          <a:blip r:embed="rId4"/>
          <a:stretch>
            <a:fillRect/>
          </a:stretch>
        </p:blipFill>
        <p:spPr>
          <a:xfrm>
            <a:off x="9186545" y="5410200"/>
            <a:ext cx="495300" cy="49530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childTnLst>
            <p:audio>
              <p:cMediaNode>
                <p:cTn id="2" fill="hold" display="1">
                  <p:stCondLst>
                    <p:cond delay="indefinite"/>
                  </p:stCondLst>
                  <p:endCondLst>
                    <p:cond evt="onNext">
                      <p:tgtEl>
                        <p:sldTgt/>
                      </p:tgtEl>
                    </p:cond>
                    <p:cond evt="onPrev">
                      <p:tgtEl>
                        <p:sldTgt/>
                      </p:tgtEl>
                    </p:cond>
                    <p:cond evt="onStopAudio">
                      <p:tgtEl>
                        <p:sldTgt/>
                      </p:tgtEl>
                    </p:cond>
                  </p:endCondLst>
                </p:cTn>
                <p:tgtEl>
                  <p:spTgt spid="14"/>
                </p:tgtEl>
              </p:cMediaNode>
            </p:audio>
            <p:audio>
              <p:cMediaNode>
                <p:cTn id="3" fill="hold" display="1">
                  <p:stCondLst>
                    <p:cond delay="indefinite"/>
                  </p:stCondLst>
                  <p:endCondLst>
                    <p:cond evt="onNext">
                      <p:tgtEl>
                        <p:sldTgt/>
                      </p:tgtEl>
                    </p:cond>
                    <p:cond evt="onPrev">
                      <p:tgtEl>
                        <p:sldTgt/>
                      </p:tgtEl>
                    </p:cond>
                    <p:cond evt="onStopAudio">
                      <p:tgtEl>
                        <p:sldTgt/>
                      </p:tgtEl>
                    </p:cond>
                  </p:endCondLst>
                </p:cTn>
                <p:tgtEl>
                  <p:spTgt spid="15"/>
                </p:tgtEl>
              </p:cMediaNode>
            </p:audio>
            <p:audio>
              <p:cMediaNode>
                <p:cTn id="4" fill="hold" display="1">
                  <p:stCondLst>
                    <p:cond delay="indefinite"/>
                  </p:stCondLst>
                  <p:endCondLst>
                    <p:cond evt="onNext">
                      <p:tgtEl>
                        <p:sldTgt/>
                      </p:tgtEl>
                    </p:cond>
                    <p:cond evt="onPrev">
                      <p:tgtEl>
                        <p:sldTgt/>
                      </p:tgtEl>
                    </p:cond>
                    <p:cond evt="onStopAudio">
                      <p:tgtEl>
                        <p:sldTgt/>
                      </p:tgtEl>
                    </p:cond>
                  </p:endCondLst>
                </p:cTn>
                <p:tgtEl>
                  <p:spTgt spid="17"/>
                </p:tgtEl>
              </p:cMediaNode>
            </p:audio>
            <p:audio>
              <p:cMediaNode>
                <p:cTn id="5" fill="hold" display="1">
                  <p:stCondLst>
                    <p:cond delay="indefinite"/>
                  </p:stCondLst>
                  <p:endCondLst>
                    <p:cond evt="onNext">
                      <p:tgtEl>
                        <p:sldTgt/>
                      </p:tgtEl>
                    </p:cond>
                    <p:cond evt="onPrev">
                      <p:tgtEl>
                        <p:sldTgt/>
                      </p:tgtEl>
                    </p:cond>
                    <p:cond evt="onStopAudio">
                      <p:tgtEl>
                        <p:sldTgt/>
                      </p:tgtEl>
                    </p:cond>
                  </p:endCondLst>
                </p:cTn>
                <p:tgtEl>
                  <p:spTgt spid="18"/>
                </p:tgtEl>
              </p:cMediaNode>
            </p:audio>
            <p:audio>
              <p:cMediaNode>
                <p:cTn id="6" fill="hold" display="1">
                  <p:stCondLst>
                    <p:cond delay="indefinite"/>
                  </p:stCondLst>
                  <p:endCondLst>
                    <p:cond evt="onNext">
                      <p:tgtEl>
                        <p:sldTgt/>
                      </p:tgtEl>
                    </p:cond>
                    <p:cond evt="onPrev">
                      <p:tgtEl>
                        <p:sldTgt/>
                      </p:tgtEl>
                    </p:cond>
                    <p:cond evt="onStopAudio">
                      <p:tgtEl>
                        <p:sldTgt/>
                      </p:tgtEl>
                    </p:cond>
                  </p:endCondLst>
                </p:cTn>
                <p:tgtEl>
                  <p:spTgt spid="19"/>
                </p:tgtEl>
              </p:cMediaNode>
            </p:audio>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additive="base">
                                        <p:cTn id="11" dur="indefinite" fill="hold"/>
                                        <p:tgtEl>
                                          <p:spTgt spid="14"/>
                                        </p:tgtEl>
                                      </p:cBhvr>
                                    </p:cmd>
                                  </p:childTnLst>
                                </p:cTn>
                              </p:par>
                            </p:childTnLst>
                          </p:cTn>
                        </p:par>
                      </p:childTnLst>
                    </p:cTn>
                  </p:par>
                </p:childTnLst>
              </p:cTn>
              <p:nextCondLst>
                <p:cond evt="onClick" delay="0">
                  <p:tgtEl>
                    <p:spTgt spid="14"/>
                  </p:tgtEl>
                </p:cond>
              </p:nextCondLst>
            </p:seq>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additive="base">
                                        <p:cTn id="16" dur="indefinite" fill="hold"/>
                                        <p:tgtEl>
                                          <p:spTgt spid="15"/>
                                        </p:tgtEl>
                                      </p:cBhvr>
                                    </p:cmd>
                                  </p:childTnLst>
                                </p:cTn>
                              </p:par>
                            </p:childTnLst>
                          </p:cTn>
                        </p:par>
                      </p:childTnLst>
                    </p:cTn>
                  </p:par>
                </p:childTnLst>
              </p:cTn>
              <p:nextCondLst>
                <p:cond evt="onClick" delay="0">
                  <p:tgtEl>
                    <p:spTgt spid="15"/>
                  </p:tgtEl>
                </p:cond>
              </p:nextCondLst>
            </p:seq>
            <p:seq concurrent="1" nextAc="seek">
              <p:cTn id="17" restart="whenNotActive" fill="hold" evtFilter="cancelBubble" nodeType="interactiveSeq">
                <p:stCondLst>
                  <p:cond evt="onClick" delay="0">
                    <p:tgtEl>
                      <p:spTgt spid="18"/>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additive="base">
                                        <p:cTn id="21" dur="indefinite" fill="hold"/>
                                        <p:tgtEl>
                                          <p:spTgt spid="18"/>
                                        </p:tgtEl>
                                      </p:cBhvr>
                                    </p:cmd>
                                  </p:childTnLst>
                                </p:cTn>
                              </p:par>
                            </p:childTnLst>
                          </p:cTn>
                        </p:par>
                      </p:childTnLst>
                    </p:cTn>
                  </p:par>
                </p:childTnLst>
              </p:cTn>
              <p:nextCondLst>
                <p:cond evt="onClick" delay="0">
                  <p:tgtEl>
                    <p:spTgt spid="18"/>
                  </p:tgtEl>
                </p:cond>
              </p:nextCondLst>
            </p:seq>
            <p:seq concurrent="1" nextAc="seek">
              <p:cTn id="22" restart="whenNotActive" fill="hold" evtFilter="cancelBubble" nodeType="interactiveSeq">
                <p:stCondLst>
                  <p:cond evt="onClick" delay="0">
                    <p:tgtEl>
                      <p:spTgt spid="17"/>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additive="base">
                                        <p:cTn id="26" dur="indefinite" fill="hold"/>
                                        <p:tgtEl>
                                          <p:spTgt spid="17"/>
                                        </p:tgtEl>
                                      </p:cBhvr>
                                    </p:cmd>
                                  </p:childTnLst>
                                </p:cTn>
                              </p:par>
                            </p:childTnLst>
                          </p:cTn>
                        </p:par>
                      </p:childTnLst>
                    </p:cTn>
                  </p:par>
                </p:childTnLst>
              </p:cTn>
              <p:nextCondLst>
                <p:cond evt="onClick" delay="0">
                  <p:tgtEl>
                    <p:spTgt spid="17"/>
                  </p:tgtEl>
                </p:cond>
              </p:nextCondLst>
            </p:seq>
            <p:seq concurrent="1" nextAc="seek">
              <p:cTn id="27" restart="whenNotActive" fill="hold" evtFilter="cancelBubble" nodeType="interactiveSeq">
                <p:stCondLst>
                  <p:cond evt="onClick" delay="0">
                    <p:tgtEl>
                      <p:spTgt spid="19"/>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additive="base">
                                        <p:cTn id="31" dur="indefinite"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Task3 Analysis</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 name="文本框 3"/>
          <p:cNvSpPr txBox="1"/>
          <p:nvPr/>
        </p:nvSpPr>
        <p:spPr>
          <a:xfrm>
            <a:off x="4422775" y="1383665"/>
            <a:ext cx="2941955" cy="398780"/>
          </a:xfrm>
          <a:prstGeom prst="rect">
            <a:avLst/>
          </a:prstGeom>
          <a:noFill/>
        </p:spPr>
        <p:txBody>
          <a:bodyPr wrap="square" rtlCol="0">
            <a:spAutoFit/>
          </a:bodyPr>
          <a:p>
            <a:r>
              <a:rPr lang="en-US" altLang="zh-CN" sz="2000" b="1"/>
              <a:t>FFT Figure and PSD figure</a:t>
            </a:r>
            <a:endParaRPr lang="en-US" altLang="zh-CN" sz="2000" b="1"/>
          </a:p>
        </p:txBody>
      </p:sp>
      <p:pic>
        <p:nvPicPr>
          <p:cNvPr id="16" name="图片 15"/>
          <p:cNvPicPr>
            <a:picLocks noChangeAspect="1"/>
          </p:cNvPicPr>
          <p:nvPr/>
        </p:nvPicPr>
        <p:blipFill>
          <a:blip r:embed="rId1"/>
          <a:stretch>
            <a:fillRect/>
          </a:stretch>
        </p:blipFill>
        <p:spPr>
          <a:xfrm>
            <a:off x="951865" y="2234565"/>
            <a:ext cx="5046345" cy="3799205"/>
          </a:xfrm>
          <a:prstGeom prst="rect">
            <a:avLst/>
          </a:prstGeom>
        </p:spPr>
      </p:pic>
      <p:pic>
        <p:nvPicPr>
          <p:cNvPr id="20" name="图片 19"/>
          <p:cNvPicPr>
            <a:picLocks noChangeAspect="1"/>
          </p:cNvPicPr>
          <p:nvPr/>
        </p:nvPicPr>
        <p:blipFill>
          <a:blip r:embed="rId2"/>
          <a:stretch>
            <a:fillRect/>
          </a:stretch>
        </p:blipFill>
        <p:spPr>
          <a:xfrm>
            <a:off x="5904230" y="2234565"/>
            <a:ext cx="5065395" cy="379920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Task3 Analysis</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835025" y="1283335"/>
            <a:ext cx="10756900" cy="5015865"/>
          </a:xfrm>
          <a:prstGeom prst="rect">
            <a:avLst/>
          </a:prstGeom>
          <a:noFill/>
        </p:spPr>
        <p:txBody>
          <a:bodyPr wrap="square" rtlCol="0">
            <a:spAutoFit/>
          </a:bodyPr>
          <a:p>
            <a:pPr fontAlgn="auto">
              <a:lnSpc>
                <a:spcPct val="100000"/>
              </a:lnSpc>
            </a:pPr>
            <a:r>
              <a:rPr lang="zh-CN" altLang="en-US" sz="3200"/>
              <a:t>由图像以及音频可知，</a:t>
            </a:r>
            <a:r>
              <a:rPr lang="zh-CN" altLang="en-US" sz="3200">
                <a:sym typeface="+mn-ea"/>
              </a:rPr>
              <a:t>随着频段数目的增加其可读性也会增加，与原信号更加接近。</a:t>
            </a:r>
            <a:endParaRPr lang="zh-CN" altLang="en-US" sz="3200"/>
          </a:p>
          <a:p>
            <a:pPr fontAlgn="auto">
              <a:lnSpc>
                <a:spcPct val="100000"/>
              </a:lnSpc>
            </a:pPr>
            <a:endParaRPr lang="zh-CN" altLang="en-US" sz="3200"/>
          </a:p>
          <a:p>
            <a:pPr fontAlgn="auto">
              <a:lnSpc>
                <a:spcPct val="100000"/>
              </a:lnSpc>
            </a:pPr>
            <a:r>
              <a:rPr lang="zh-CN" altLang="en-US" sz="3200"/>
              <a:t>N相同时，task3中最终的信号可读性不如task1中的好。由于加上噪声信号后，尽管进行了一系列处理，噪声信号并没有消除，仍然为一种噪音存在于音频中，对于原语音信号可读性有影响。</a:t>
            </a:r>
            <a:endParaRPr lang="zh-CN" altLang="en-US" sz="3200"/>
          </a:p>
          <a:p>
            <a:pPr fontAlgn="auto">
              <a:lnSpc>
                <a:spcPct val="100000"/>
              </a:lnSpc>
            </a:pPr>
            <a:endParaRPr lang="zh-CN" altLang="en-US" sz="3200"/>
          </a:p>
          <a:p>
            <a:pPr fontAlgn="auto">
              <a:lnSpc>
                <a:spcPct val="100000"/>
              </a:lnSpc>
            </a:pPr>
            <a:r>
              <a:rPr lang="zh-CN" altLang="en-US" sz="3200">
                <a:sym typeface="+mn-ea"/>
              </a:rPr>
              <a:t>同样的，在一定范围内，随着频段N的值增加，所得音频也会更加清晰。并且</a:t>
            </a:r>
            <a:r>
              <a:rPr lang="en-US" altLang="zh-CN" sz="3200">
                <a:sym typeface="+mn-ea"/>
              </a:rPr>
              <a:t>N</a:t>
            </a:r>
            <a:r>
              <a:rPr lang="zh-CN" altLang="en-US" sz="3200">
                <a:sym typeface="+mn-ea"/>
              </a:rPr>
              <a:t>过大时会出现失真。</a:t>
            </a:r>
            <a:endParaRPr lang="zh-CN" altLang="en-US" sz="3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Task4 Problem</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516255" y="1443990"/>
            <a:ext cx="10506710" cy="4523105"/>
          </a:xfrm>
          <a:prstGeom prst="rect">
            <a:avLst/>
          </a:prstGeom>
          <a:noFill/>
        </p:spPr>
        <p:txBody>
          <a:bodyPr wrap="square" rtlCol="0">
            <a:spAutoFit/>
          </a:bodyPr>
          <a:p>
            <a:pPr algn="l"/>
            <a:r>
              <a:rPr lang="zh-CN" altLang="en-US" sz="3600"/>
              <a:t>• Generate a noisy signal (summing clean   sentence and SSN) at SNR −5 dB.</a:t>
            </a:r>
            <a:endParaRPr lang="zh-CN" altLang="en-US" sz="3600"/>
          </a:p>
          <a:p>
            <a:pPr algn="l"/>
            <a:r>
              <a:rPr lang="zh-CN" altLang="en-US" sz="3600"/>
              <a:t>• Set the number of bands to 𝑁= 6. </a:t>
            </a:r>
            <a:endParaRPr lang="zh-CN" altLang="en-US" sz="3600"/>
          </a:p>
          <a:p>
            <a:pPr algn="l"/>
            <a:r>
              <a:rPr lang="zh-CN" altLang="en-US" sz="3600"/>
              <a:t>• Implement tone-vocoder by changing the LPF cut-off frequency to 20 Hz, 50 Hz, 100 Hz, and 400 Hz. </a:t>
            </a:r>
            <a:endParaRPr lang="zh-CN" altLang="en-US" sz="3600"/>
          </a:p>
          <a:p>
            <a:pPr algn="l"/>
            <a:r>
              <a:rPr lang="zh-CN" altLang="en-US" sz="3600"/>
              <a:t>• Describe how the LPF cut-off frequency affects the intelligibility of synthesized sentence.</a:t>
            </a:r>
            <a:endParaRPr lang="zh-CN" altLang="en-US" sz="36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Task4 Analysis</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 name="文本框 2"/>
          <p:cNvSpPr txBox="1"/>
          <p:nvPr/>
        </p:nvSpPr>
        <p:spPr>
          <a:xfrm>
            <a:off x="3742690" y="1012825"/>
            <a:ext cx="1460500" cy="398780"/>
          </a:xfrm>
          <a:prstGeom prst="rect">
            <a:avLst/>
          </a:prstGeom>
          <a:noFill/>
        </p:spPr>
        <p:txBody>
          <a:bodyPr wrap="square" rtlCol="0">
            <a:spAutoFit/>
          </a:bodyPr>
          <a:p>
            <a:r>
              <a:rPr lang="en-US" altLang="zh-CN" sz="2000" b="1"/>
              <a:t>Waveform</a:t>
            </a:r>
            <a:endParaRPr lang="en-US" altLang="zh-CN" sz="2000" b="1"/>
          </a:p>
        </p:txBody>
      </p:sp>
      <p:pic>
        <p:nvPicPr>
          <p:cNvPr id="4" name="图片 3"/>
          <p:cNvPicPr>
            <a:picLocks noChangeAspect="1"/>
          </p:cNvPicPr>
          <p:nvPr/>
        </p:nvPicPr>
        <p:blipFill>
          <a:blip r:embed="rId1"/>
          <a:stretch>
            <a:fillRect/>
          </a:stretch>
        </p:blipFill>
        <p:spPr>
          <a:xfrm>
            <a:off x="2158365" y="1103630"/>
            <a:ext cx="4507865" cy="5969635"/>
          </a:xfrm>
          <a:prstGeom prst="rect">
            <a:avLst/>
          </a:prstGeom>
        </p:spPr>
      </p:pic>
      <p:sp>
        <p:nvSpPr>
          <p:cNvPr id="5" name="文本框 4"/>
          <p:cNvSpPr txBox="1"/>
          <p:nvPr/>
        </p:nvSpPr>
        <p:spPr>
          <a:xfrm>
            <a:off x="7586980" y="2672080"/>
            <a:ext cx="1216660" cy="3987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2000" b="1"/>
              <a:t>f=20Hz</a:t>
            </a:r>
            <a:endParaRPr lang="en-US" altLang="zh-CN" sz="2000" b="1"/>
          </a:p>
        </p:txBody>
      </p:sp>
      <p:sp>
        <p:nvSpPr>
          <p:cNvPr id="6" name="文本框 5"/>
          <p:cNvSpPr txBox="1"/>
          <p:nvPr/>
        </p:nvSpPr>
        <p:spPr>
          <a:xfrm>
            <a:off x="7586980" y="3676015"/>
            <a:ext cx="1216660" cy="3987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2000" b="1"/>
              <a:t>f=50Hz</a:t>
            </a:r>
            <a:endParaRPr lang="en-US" altLang="zh-CN" sz="2000" b="1"/>
          </a:p>
        </p:txBody>
      </p:sp>
      <p:sp>
        <p:nvSpPr>
          <p:cNvPr id="7" name="文本框 6"/>
          <p:cNvSpPr txBox="1"/>
          <p:nvPr/>
        </p:nvSpPr>
        <p:spPr>
          <a:xfrm>
            <a:off x="7586980" y="4739005"/>
            <a:ext cx="1216660" cy="3987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2000" b="1"/>
              <a:t>f=100Hz</a:t>
            </a:r>
            <a:endParaRPr lang="en-US" altLang="zh-CN" sz="2000" b="1"/>
          </a:p>
        </p:txBody>
      </p:sp>
      <p:sp>
        <p:nvSpPr>
          <p:cNvPr id="8" name="文本框 7"/>
          <p:cNvSpPr txBox="1"/>
          <p:nvPr/>
        </p:nvSpPr>
        <p:spPr>
          <a:xfrm>
            <a:off x="7586980" y="5801995"/>
            <a:ext cx="1216660" cy="3987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2000" b="1"/>
              <a:t>f=400Hz</a:t>
            </a:r>
            <a:endParaRPr lang="en-US" altLang="zh-CN" sz="2000" b="1"/>
          </a:p>
        </p:txBody>
      </p:sp>
      <p:pic>
        <p:nvPicPr>
          <p:cNvPr id="14" name="C_01_04_N=6_f=20Hz">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8803640" y="2623820"/>
            <a:ext cx="495300" cy="495300"/>
          </a:xfrm>
          <a:prstGeom prst="rect">
            <a:avLst/>
          </a:prstGeom>
        </p:spPr>
      </p:pic>
      <p:pic>
        <p:nvPicPr>
          <p:cNvPr id="15" name="C_01_04_N=6_f=50Hz">
            <a:hlinkClick r:id="" action="ppaction://media"/>
          </p:cNvPr>
          <p:cNvPicPr/>
          <p:nvPr>
            <a:audioFile r:link="rId5"/>
            <p:extLst>
              <p:ext uri="{DAA4B4D4-6D71-4841-9C94-3DE7FCFB9230}">
                <p14:media xmlns:p14="http://schemas.microsoft.com/office/powerpoint/2010/main" r:embed="rId6"/>
              </p:ext>
            </p:extLst>
          </p:nvPr>
        </p:nvPicPr>
        <p:blipFill>
          <a:blip r:embed="rId4"/>
          <a:stretch>
            <a:fillRect/>
          </a:stretch>
        </p:blipFill>
        <p:spPr>
          <a:xfrm>
            <a:off x="8803640" y="3627755"/>
            <a:ext cx="495300" cy="495300"/>
          </a:xfrm>
          <a:prstGeom prst="rect">
            <a:avLst/>
          </a:prstGeom>
        </p:spPr>
      </p:pic>
      <p:pic>
        <p:nvPicPr>
          <p:cNvPr id="16" name="C_01_04_N=6_f=100Hz">
            <a:hlinkClick r:id="" action="ppaction://media"/>
          </p:cNvPr>
          <p:cNvPicPr/>
          <p:nvPr>
            <a:audioFile r:link="rId7"/>
            <p:extLst>
              <p:ext uri="{DAA4B4D4-6D71-4841-9C94-3DE7FCFB9230}">
                <p14:media xmlns:p14="http://schemas.microsoft.com/office/powerpoint/2010/main" r:embed="rId8"/>
              </p:ext>
            </p:extLst>
          </p:nvPr>
        </p:nvPicPr>
        <p:blipFill>
          <a:blip r:embed="rId4"/>
          <a:stretch>
            <a:fillRect/>
          </a:stretch>
        </p:blipFill>
        <p:spPr>
          <a:xfrm>
            <a:off x="8803640" y="4679950"/>
            <a:ext cx="495300" cy="495300"/>
          </a:xfrm>
          <a:prstGeom prst="rect">
            <a:avLst/>
          </a:prstGeom>
        </p:spPr>
      </p:pic>
      <p:pic>
        <p:nvPicPr>
          <p:cNvPr id="17" name="C_01_04_N=6_f=400Hz">
            <a:hlinkClick r:id="" action="ppaction://media"/>
          </p:cNvPr>
          <p:cNvPicPr/>
          <p:nvPr>
            <a:audioFile r:link="rId9"/>
            <p:extLst>
              <p:ext uri="{DAA4B4D4-6D71-4841-9C94-3DE7FCFB9230}">
                <p14:media xmlns:p14="http://schemas.microsoft.com/office/powerpoint/2010/main" r:embed="rId10"/>
              </p:ext>
            </p:extLst>
          </p:nvPr>
        </p:nvPicPr>
        <p:blipFill>
          <a:blip r:embed="rId4"/>
          <a:stretch>
            <a:fillRect/>
          </a:stretch>
        </p:blipFill>
        <p:spPr>
          <a:xfrm>
            <a:off x="8803640" y="5757545"/>
            <a:ext cx="495300" cy="49530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childTnLst>
            <p:audio>
              <p:cMediaNode>
                <p:cTn id="2" fill="hold" display="1">
                  <p:stCondLst>
                    <p:cond delay="indefinite"/>
                  </p:stCondLst>
                  <p:endCondLst>
                    <p:cond evt="onNext">
                      <p:tgtEl>
                        <p:sldTgt/>
                      </p:tgtEl>
                    </p:cond>
                    <p:cond evt="onPrev">
                      <p:tgtEl>
                        <p:sldTgt/>
                      </p:tgtEl>
                    </p:cond>
                    <p:cond evt="onStopAudio">
                      <p:tgtEl>
                        <p:sldTgt/>
                      </p:tgtEl>
                    </p:cond>
                  </p:endCondLst>
                </p:cTn>
                <p:tgtEl>
                  <p:spTgt spid="14"/>
                </p:tgtEl>
              </p:cMediaNode>
            </p:audio>
            <p:audio>
              <p:cMediaNode>
                <p:cTn id="3" fill="hold" display="1">
                  <p:stCondLst>
                    <p:cond delay="indefinite"/>
                  </p:stCondLst>
                  <p:endCondLst>
                    <p:cond evt="onNext">
                      <p:tgtEl>
                        <p:sldTgt/>
                      </p:tgtEl>
                    </p:cond>
                    <p:cond evt="onPrev">
                      <p:tgtEl>
                        <p:sldTgt/>
                      </p:tgtEl>
                    </p:cond>
                    <p:cond evt="onStopAudio">
                      <p:tgtEl>
                        <p:sldTgt/>
                      </p:tgtEl>
                    </p:cond>
                  </p:endCondLst>
                </p:cTn>
                <p:tgtEl>
                  <p:spTgt spid="15"/>
                </p:tgtEl>
              </p:cMediaNode>
            </p:audio>
            <p:audio>
              <p:cMediaNode>
                <p:cTn id="4" fill="hold" display="1">
                  <p:stCondLst>
                    <p:cond delay="indefinite"/>
                  </p:stCondLst>
                  <p:endCondLst>
                    <p:cond evt="onNext">
                      <p:tgtEl>
                        <p:sldTgt/>
                      </p:tgtEl>
                    </p:cond>
                    <p:cond evt="onPrev">
                      <p:tgtEl>
                        <p:sldTgt/>
                      </p:tgtEl>
                    </p:cond>
                    <p:cond evt="onStopAudio">
                      <p:tgtEl>
                        <p:sldTgt/>
                      </p:tgtEl>
                    </p:cond>
                  </p:endCondLst>
                </p:cTn>
                <p:tgtEl>
                  <p:spTgt spid="16"/>
                </p:tgtEl>
              </p:cMediaNode>
            </p:audio>
            <p:audio>
              <p:cMediaNode>
                <p:cTn id="5" fill="hold" display="1">
                  <p:stCondLst>
                    <p:cond delay="indefinite"/>
                  </p:stCondLst>
                  <p:endCondLst>
                    <p:cond evt="onNext">
                      <p:tgtEl>
                        <p:sldTgt/>
                      </p:tgtEl>
                    </p:cond>
                    <p:cond evt="onPrev">
                      <p:tgtEl>
                        <p:sldTgt/>
                      </p:tgtEl>
                    </p:cond>
                    <p:cond evt="onStopAudio">
                      <p:tgtEl>
                        <p:sldTgt/>
                      </p:tgtEl>
                    </p:cond>
                  </p:endCondLst>
                </p:cTn>
                <p:tgtEl>
                  <p:spTgt spid="17"/>
                </p:tgtEl>
              </p:cMediaNode>
            </p:audio>
            <p:seq concurrent="1" nextAc="seek">
              <p:cTn id="6" restart="whenNotActive" fill="hold" evtFilter="cancelBubble" nodeType="interactiveSeq">
                <p:stCondLst>
                  <p:cond evt="onClick" delay="0">
                    <p:tgtEl>
                      <p:spTgt spid="14"/>
                    </p:tgtEl>
                  </p:cond>
                </p:stCondLst>
                <p:endSync evt="end" delay="0">
                  <p:rtn val="all"/>
                </p:endSync>
                <p:childTnLst>
                  <p:par>
                    <p:cTn id="7" fill="hold">
                      <p:stCondLst>
                        <p:cond delay="0"/>
                      </p:stCondLst>
                      <p:childTnLst>
                        <p:par>
                          <p:cTn id="8" fill="hold">
                            <p:stCondLst>
                              <p:cond delay="0"/>
                            </p:stCondLst>
                            <p:childTnLst>
                              <p:par>
                                <p:cTn id="9" presetID="1" presetClass="mediacall" presetSubtype="0" fill="hold" nodeType="clickEffect">
                                  <p:stCondLst>
                                    <p:cond delay="0"/>
                                  </p:stCondLst>
                                  <p:childTnLst>
                                    <p:cmd type="call" cmd="playFrom(0.0)">
                                      <p:cBhvr additive="base">
                                        <p:cTn id="10" dur="indefinite" fill="hold"/>
                                        <p:tgtEl>
                                          <p:spTgt spid="14"/>
                                        </p:tgtEl>
                                      </p:cBhvr>
                                    </p:cmd>
                                  </p:childTnLst>
                                </p:cTn>
                              </p:par>
                            </p:childTnLst>
                          </p:cTn>
                        </p:par>
                      </p:childTnLst>
                    </p:cTn>
                  </p:par>
                </p:childTnLst>
              </p:cTn>
              <p:nextCondLst>
                <p:cond evt="onClick" delay="0">
                  <p:tgtEl>
                    <p:spTgt spid="14"/>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additive="base">
                                        <p:cTn id="15" dur="indefinite" fill="hold"/>
                                        <p:tgtEl>
                                          <p:spTgt spid="15"/>
                                        </p:tgtEl>
                                      </p:cBhvr>
                                    </p:cmd>
                                  </p:childTnLst>
                                </p:cTn>
                              </p:par>
                            </p:childTnLst>
                          </p:cTn>
                        </p:par>
                      </p:childTnLst>
                    </p:cTn>
                  </p:par>
                </p:childTnLst>
              </p:cTn>
              <p:nextCondLst>
                <p:cond evt="onClick" delay="0">
                  <p:tgtEl>
                    <p:spTgt spid="15"/>
                  </p:tgtEl>
                </p:cond>
              </p:nextCondLst>
            </p:seq>
            <p:seq concurrent="1" nextAc="seek">
              <p:cTn id="16" restart="whenNotActive" fill="hold" evtFilter="cancelBubble" nodeType="interactiveSeq">
                <p:stCondLst>
                  <p:cond evt="onClick" delay="0">
                    <p:tgtEl>
                      <p:spTgt spid="16"/>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additive="base">
                                        <p:cTn id="20" dur="indefinite" fill="hold"/>
                                        <p:tgtEl>
                                          <p:spTgt spid="16"/>
                                        </p:tgtEl>
                                      </p:cBhvr>
                                    </p:cmd>
                                  </p:childTnLst>
                                </p:cTn>
                              </p:par>
                            </p:childTnLst>
                          </p:cTn>
                        </p:par>
                      </p:childTnLst>
                    </p:cTn>
                  </p:par>
                </p:childTnLst>
              </p:cTn>
              <p:nextCondLst>
                <p:cond evt="onClick" delay="0">
                  <p:tgtEl>
                    <p:spTgt spid="16"/>
                  </p:tgtEl>
                </p:cond>
              </p:nextCondLst>
            </p:seq>
            <p:seq concurrent="1" nextAc="seek">
              <p:cTn id="21" restart="whenNotActive" fill="hold" evtFilter="cancelBubble" nodeType="interactiveSeq">
                <p:stCondLst>
                  <p:cond evt="onClick" delay="0">
                    <p:tgtEl>
                      <p:spTgt spid="17"/>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additive="base">
                                        <p:cTn id="25" dur="indefinite"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1"/>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2"/>
          <a:stretch>
            <a:fillRect/>
          </a:stretch>
        </p:blipFill>
        <p:spPr>
          <a:xfrm>
            <a:off x="-30480" y="0"/>
            <a:ext cx="7679055" cy="6917690"/>
          </a:xfrm>
          <a:prstGeom prst="rect">
            <a:avLst/>
          </a:prstGeom>
        </p:spPr>
      </p:pic>
      <p:grpSp>
        <p:nvGrpSpPr>
          <p:cNvPr id="9" name="组合 8"/>
          <p:cNvGrpSpPr/>
          <p:nvPr/>
        </p:nvGrpSpPr>
        <p:grpSpPr>
          <a:xfrm>
            <a:off x="2622676" y="1157605"/>
            <a:ext cx="7034545" cy="5405120"/>
            <a:chOff x="4435" y="1821"/>
            <a:chExt cx="13590" cy="8512"/>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3"/>
            <a:stretch>
              <a:fillRect/>
            </a:stretch>
          </p:blipFill>
          <p:spPr>
            <a:xfrm rot="5400000">
              <a:off x="2503" y="3753"/>
              <a:ext cx="8512" cy="4648"/>
            </a:xfrm>
            <a:prstGeom prst="rect">
              <a:avLst/>
            </a:prstGeom>
          </p:spPr>
        </p:pic>
        <p:sp>
          <p:nvSpPr>
            <p:cNvPr id="8" name="矩形 7"/>
            <p:cNvSpPr/>
            <p:nvPr/>
          </p:nvSpPr>
          <p:spPr>
            <a:xfrm>
              <a:off x="7111" y="4414"/>
              <a:ext cx="1091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等腰三角形 20"/>
          <p:cNvSpPr/>
          <p:nvPr/>
        </p:nvSpPr>
        <p:spPr>
          <a:xfrm flipV="1">
            <a:off x="10676432" y="633827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937534" y="3350445"/>
            <a:ext cx="5679904" cy="1481455"/>
          </a:xfrm>
          <a:prstGeom prst="rect">
            <a:avLst/>
          </a:prstGeom>
          <a:noFill/>
        </p:spPr>
        <p:txBody>
          <a:bodyPr wrap="square" rtlCol="0">
            <a:spAutoFit/>
          </a:bodyPr>
          <a:lstStyle/>
          <a:p>
            <a:pPr algn="ctr">
              <a:lnSpc>
                <a:spcPts val="7000"/>
              </a:lnSpc>
            </a:pPr>
            <a:r>
              <a:rPr lang="en-US" altLang="zh-CN" sz="9000" b="1" dirty="0">
                <a:solidFill>
                  <a:schemeClr val="bg2">
                    <a:lumMod val="25000"/>
                  </a:schemeClr>
                </a:solidFill>
                <a:latin typeface="华文细黑" panose="02010600040101010101" pitchFamily="2" charset="-122"/>
                <a:ea typeface="华文细黑" panose="02010600040101010101" pitchFamily="2" charset="-122"/>
              </a:rPr>
              <a:t>01</a:t>
            </a:r>
            <a:endParaRPr lang="en-US" altLang="zh-CN" sz="9000" b="1" dirty="0">
              <a:solidFill>
                <a:schemeClr val="bg2">
                  <a:lumMod val="25000"/>
                </a:schemeClr>
              </a:solidFill>
              <a:latin typeface="华文细黑" panose="02010600040101010101" pitchFamily="2" charset="-122"/>
              <a:ea typeface="华文细黑" panose="02010600040101010101" pitchFamily="2" charset="-122"/>
            </a:endParaRPr>
          </a:p>
          <a:p>
            <a:pPr algn="ctr"/>
            <a:r>
              <a:rPr lang="en-US" altLang="zh-CN" sz="3200" b="1" dirty="0">
                <a:solidFill>
                  <a:schemeClr val="bg2">
                    <a:lumMod val="25000"/>
                  </a:schemeClr>
                </a:solidFill>
                <a:latin typeface="华文细黑" panose="02010600040101010101" pitchFamily="2" charset="-122"/>
                <a:ea typeface="华文细黑" panose="02010600040101010101" pitchFamily="2" charset="-122"/>
                <a:sym typeface="+mn-ea"/>
              </a:rPr>
              <a:t>Introduction</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lstStyle/>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Task4 Analysis</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4838700" y="887095"/>
            <a:ext cx="2941955" cy="398780"/>
          </a:xfrm>
          <a:prstGeom prst="rect">
            <a:avLst/>
          </a:prstGeom>
          <a:noFill/>
        </p:spPr>
        <p:txBody>
          <a:bodyPr wrap="square" rtlCol="0">
            <a:spAutoFit/>
          </a:bodyPr>
          <a:p>
            <a:r>
              <a:rPr lang="en-US" altLang="zh-CN" sz="2000" b="1"/>
              <a:t>FFT Figure and PSD figure</a:t>
            </a:r>
            <a:endParaRPr lang="en-US" altLang="zh-CN" sz="2000" b="1"/>
          </a:p>
        </p:txBody>
      </p:sp>
      <p:pic>
        <p:nvPicPr>
          <p:cNvPr id="9" name="图片 8"/>
          <p:cNvPicPr>
            <a:picLocks noChangeAspect="1"/>
          </p:cNvPicPr>
          <p:nvPr/>
        </p:nvPicPr>
        <p:blipFill>
          <a:blip r:embed="rId1"/>
          <a:stretch>
            <a:fillRect/>
          </a:stretch>
        </p:blipFill>
        <p:spPr>
          <a:xfrm>
            <a:off x="1752600" y="1111250"/>
            <a:ext cx="4507865" cy="5969635"/>
          </a:xfrm>
          <a:prstGeom prst="rect">
            <a:avLst/>
          </a:prstGeom>
        </p:spPr>
      </p:pic>
      <p:pic>
        <p:nvPicPr>
          <p:cNvPr id="18" name="图片 17"/>
          <p:cNvPicPr>
            <a:picLocks noChangeAspect="1"/>
          </p:cNvPicPr>
          <p:nvPr/>
        </p:nvPicPr>
        <p:blipFill>
          <a:blip r:embed="rId2"/>
          <a:stretch>
            <a:fillRect/>
          </a:stretch>
        </p:blipFill>
        <p:spPr>
          <a:xfrm>
            <a:off x="6260465" y="1111250"/>
            <a:ext cx="4507865" cy="596963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516255" y="347345"/>
            <a:ext cx="4429125" cy="604520"/>
            <a:chOff x="813" y="547"/>
            <a:chExt cx="6975" cy="952"/>
          </a:xfrm>
        </p:grpSpPr>
        <p:sp>
          <p:nvSpPr>
            <p:cNvPr id="11" name="文本框 10"/>
            <p:cNvSpPr txBox="1"/>
            <p:nvPr/>
          </p:nvSpPr>
          <p:spPr>
            <a:xfrm>
              <a:off x="2309" y="547"/>
              <a:ext cx="5479" cy="919"/>
            </a:xfrm>
            <a:prstGeom prst="rect">
              <a:avLst/>
            </a:prstGeom>
            <a:noFill/>
          </p:spPr>
          <p:txBody>
            <a:bodyPr wrap="square" rtlCol="0">
              <a:spAutoFit/>
            </a:bodyPr>
            <a:lstStyle/>
            <a:p>
              <a:pPr algn="ctr"/>
              <a:r>
                <a:rPr lang="en-US" sz="3200" b="1" dirty="0">
                  <a:solidFill>
                    <a:schemeClr val="bg2">
                      <a:lumMod val="25000"/>
                    </a:schemeClr>
                  </a:solidFill>
                  <a:latin typeface="华文细黑" panose="02010600040101010101" pitchFamily="2" charset="-122"/>
                  <a:ea typeface="华文细黑" panose="02010600040101010101" pitchFamily="2" charset="-122"/>
                  <a:sym typeface="+mn-ea"/>
                </a:rPr>
                <a:t>Task4 Analysis</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516255" y="1191895"/>
            <a:ext cx="11478260" cy="5015865"/>
          </a:xfrm>
          <a:prstGeom prst="rect">
            <a:avLst/>
          </a:prstGeom>
          <a:noFill/>
        </p:spPr>
        <p:txBody>
          <a:bodyPr wrap="square" rtlCol="0">
            <a:spAutoFit/>
          </a:bodyPr>
          <a:p>
            <a:r>
              <a:rPr lang="zh-CN" altLang="en-US" sz="3200"/>
              <a:t>N=6时随着LPF截止频率从20Hz增加到400Hz，合成信号到可读性增加，逐渐变得清晰。其中LPF截止频率为20Hz，50Hz和100Hz时，信号的可读性增加不明显，并且可读性仍然不高，但400Hz以后有明显增加，可以大概听清原信号但内容。</a:t>
            </a:r>
            <a:endParaRPr lang="zh-CN" altLang="en-US" sz="3200"/>
          </a:p>
          <a:p>
            <a:endParaRPr lang="zh-CN" altLang="en-US" sz="3200"/>
          </a:p>
          <a:p>
            <a:r>
              <a:rPr lang="zh-CN" altLang="en-US" sz="3200"/>
              <a:t>与</a:t>
            </a:r>
            <a:r>
              <a:rPr lang="en-US" altLang="zh-CN" sz="3200"/>
              <a:t>task2</a:t>
            </a:r>
            <a:r>
              <a:rPr lang="zh-CN" altLang="en-US" sz="3200"/>
              <a:t>相比，截止频率相同时，由于噪声的影响，task4不如task2中清晰，对可读性产生了影响。</a:t>
            </a:r>
            <a:endParaRPr lang="zh-CN" altLang="en-US" sz="3200"/>
          </a:p>
          <a:p>
            <a:endParaRPr lang="zh-CN" altLang="en-US" sz="3200"/>
          </a:p>
          <a:p>
            <a:r>
              <a:rPr lang="zh-CN" altLang="en-US" sz="3200">
                <a:sym typeface="+mn-ea"/>
              </a:rPr>
              <a:t>继续增大截止频率，信号也会继续变得清晰。直到增加LPF截止频率大于</a:t>
            </a:r>
            <a:r>
              <a:rPr lang="en-US" altLang="zh-CN" sz="3200">
                <a:sym typeface="+mn-ea"/>
              </a:rPr>
              <a:t>4000</a:t>
            </a:r>
            <a:r>
              <a:rPr lang="zh-CN" altLang="en-US" sz="3200">
                <a:sym typeface="+mn-ea"/>
              </a:rPr>
              <a:t>Hz时，与原信号相比出现失真</a:t>
            </a:r>
            <a:r>
              <a:rPr lang="zh-CN" altLang="en-US" sz="3200"/>
              <a:t>。</a:t>
            </a:r>
            <a:endParaRPr lang="zh-CN" altLang="en-US" sz="3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6255" y="347345"/>
            <a:ext cx="4429125" cy="604520"/>
            <a:chOff x="813" y="547"/>
            <a:chExt cx="6975" cy="952"/>
          </a:xfrm>
        </p:grpSpPr>
        <p:sp>
          <p:nvSpPr>
            <p:cNvPr id="5" name="文本框 4"/>
            <p:cNvSpPr txBox="1"/>
            <p:nvPr/>
          </p:nvSpPr>
          <p:spPr>
            <a:xfrm>
              <a:off x="2309" y="547"/>
              <a:ext cx="5479" cy="919"/>
            </a:xfrm>
            <a:prstGeom prst="rect">
              <a:avLst/>
            </a:prstGeom>
            <a:noFill/>
          </p:spPr>
          <p:txBody>
            <a:bodyPr wrap="square" rtlCol="0">
              <a:spAutoFit/>
            </a:bodyPr>
            <a:lstStyle/>
            <a:p>
              <a:pPr algn="ctr"/>
              <a:r>
                <a:rPr lang="en-US" sz="3200" b="1" dirty="0">
                  <a:solidFill>
                    <a:schemeClr val="bg2">
                      <a:lumMod val="25000"/>
                    </a:schemeClr>
                  </a:solidFill>
                  <a:latin typeface="华文细黑" panose="02010600040101010101" pitchFamily="2" charset="-122"/>
                  <a:ea typeface="华文细黑" panose="02010600040101010101" pitchFamily="2" charset="-122"/>
                </a:rPr>
                <a:t>Task1-4 Code</a:t>
              </a:r>
              <a:endParaRPr 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2" name="椭圆 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434975" y="951865"/>
            <a:ext cx="2129790" cy="398780"/>
          </a:xfrm>
          <a:prstGeom prst="rect">
            <a:avLst/>
          </a:prstGeom>
          <a:noFill/>
        </p:spPr>
        <p:txBody>
          <a:bodyPr wrap="square" rtlCol="0">
            <a:spAutoFit/>
          </a:bodyPr>
          <a:p>
            <a:r>
              <a:rPr lang="zh-CN" altLang="en-US" sz="2000" b="1"/>
              <a:t>graphmaker</a:t>
            </a:r>
            <a:endParaRPr lang="zh-CN" altLang="en-US" sz="2000" b="1"/>
          </a:p>
        </p:txBody>
      </p:sp>
      <p:sp>
        <p:nvSpPr>
          <p:cNvPr id="10" name="文本框 9"/>
          <p:cNvSpPr txBox="1"/>
          <p:nvPr/>
        </p:nvSpPr>
        <p:spPr>
          <a:xfrm>
            <a:off x="434975" y="1371600"/>
            <a:ext cx="5031105" cy="5292725"/>
          </a:xfrm>
          <a:prstGeom prst="rect">
            <a:avLst/>
          </a:prstGeom>
          <a:noFill/>
        </p:spPr>
        <p:txBody>
          <a:bodyPr wrap="square" rtlCol="0">
            <a:spAutoFit/>
          </a:bodyPr>
          <a:p>
            <a:r>
              <a:rPr lang="zh-CN" altLang="en-US" sz="1200"/>
              <a:t>function [] = graphmaker(sig,fs,LPF_cutoff_frequency,number_of_bands,noise)</a:t>
            </a:r>
            <a:endParaRPr lang="zh-CN" altLang="en-US" sz="1200"/>
          </a:p>
          <a:p>
            <a:r>
              <a:rPr lang="zh-CN" altLang="en-US" sz="1200"/>
              <a:t>%Make graphs of tonevocoder  Speech synthesis with envelope cue</a:t>
            </a:r>
            <a:endParaRPr lang="zh-CN" altLang="en-US" sz="1200"/>
          </a:p>
          <a:p>
            <a:r>
              <a:rPr lang="zh-CN" altLang="en-US" sz="1200"/>
              <a:t> </a:t>
            </a:r>
            <a:endParaRPr lang="zh-CN" altLang="en-US" sz="1200"/>
          </a:p>
          <a:p>
            <a:r>
              <a:rPr lang="zh-CN" altLang="en-US" sz="1200"/>
              <a:t>%Set LPF cutoff frequency</a:t>
            </a:r>
            <a:endParaRPr lang="zh-CN" altLang="en-US" sz="1200"/>
          </a:p>
          <a:p>
            <a:r>
              <a:rPr lang="zh-CN" altLang="en-US" sz="1200"/>
              <a:t>[blpf,alpf] = butter(4,LPF_cutoff_frequency/(fs/2));</a:t>
            </a:r>
            <a:endParaRPr lang="zh-CN" altLang="en-US" sz="1200"/>
          </a:p>
          <a:p>
            <a:r>
              <a:rPr lang="zh-CN" altLang="en-US" sz="1200"/>
              <a:t> </a:t>
            </a:r>
            <a:endParaRPr lang="zh-CN" altLang="en-US" sz="1200"/>
          </a:p>
          <a:p>
            <a:r>
              <a:rPr lang="zh-CN" altLang="en-US" sz="1200"/>
              <a:t>%Divide into N bands</a:t>
            </a:r>
            <a:endParaRPr lang="zh-CN" altLang="en-US" sz="1200"/>
          </a:p>
          <a:p>
            <a:r>
              <a:rPr lang="zh-CN" altLang="en-US" sz="1200"/>
              <a:t>N = number_of_bands; %Set the number of bands</a:t>
            </a:r>
            <a:endParaRPr lang="zh-CN" altLang="en-US" sz="1200"/>
          </a:p>
          <a:p>
            <a:r>
              <a:rPr lang="zh-CN" altLang="en-US" sz="1200"/>
              <a:t>frange = [200,7000];</a:t>
            </a:r>
            <a:endParaRPr lang="zh-CN" altLang="en-US" sz="1200"/>
          </a:p>
          <a:p>
            <a:r>
              <a:rPr lang="zh-CN" altLang="en-US" sz="1200"/>
              <a:t>drange = 1/0.06*log10(frange/165.4+1);</a:t>
            </a:r>
            <a:endParaRPr lang="zh-CN" altLang="en-US" sz="1200"/>
          </a:p>
          <a:p>
            <a:r>
              <a:rPr lang="zh-CN" altLang="en-US" sz="1200"/>
              <a:t>d = (0:N)*(max(drange)-min(drange))/N+min(drange);</a:t>
            </a:r>
            <a:endParaRPr lang="zh-CN" altLang="en-US" sz="1200"/>
          </a:p>
          <a:p>
            <a:r>
              <a:rPr lang="zh-CN" altLang="en-US" sz="1200"/>
              <a:t>f = 165.4*(10.^(0.06*d)-1); %Critical frequencies</a:t>
            </a:r>
            <a:endParaRPr lang="zh-CN" altLang="en-US" sz="1200"/>
          </a:p>
          <a:p>
            <a:r>
              <a:rPr lang="zh-CN" altLang="en-US" sz="1200"/>
              <a:t>passband = [f(1:N);f(2:N+1)];</a:t>
            </a:r>
            <a:endParaRPr lang="zh-CN" altLang="en-US" sz="1200"/>
          </a:p>
          <a:p>
            <a:r>
              <a:rPr lang="zh-CN" altLang="en-US" sz="1200"/>
              <a:t>bandcenter = mean(passband);</a:t>
            </a:r>
            <a:endParaRPr lang="zh-CN" altLang="en-US" sz="1200"/>
          </a:p>
          <a:p>
            <a:r>
              <a:rPr lang="zh-CN" altLang="en-US" sz="1200"/>
              <a:t> </a:t>
            </a:r>
            <a:endParaRPr lang="zh-CN" altLang="en-US" sz="1200"/>
          </a:p>
          <a:p>
            <a:r>
              <a:rPr lang="zh-CN" altLang="en-US" sz="1200"/>
              <a:t>%For each frequency band, do bandpass filtering</a:t>
            </a:r>
            <a:endParaRPr lang="zh-CN" altLang="en-US" sz="1200"/>
          </a:p>
          <a:p>
            <a:r>
              <a:rPr lang="zh-CN" altLang="en-US" sz="1200"/>
              <a:t>b = zeros(N,9); a = zeros(N,9);%Coefficients of different filters are stored in different rows</a:t>
            </a:r>
            <a:endParaRPr lang="zh-CN" altLang="en-US" sz="1200"/>
          </a:p>
          <a:p>
            <a:r>
              <a:rPr lang="zh-CN" altLang="en-US" sz="1200"/>
              <a:t>y = zeros(length(sig),N);%The results are stored in different column</a:t>
            </a:r>
            <a:endParaRPr lang="zh-CN" altLang="en-US" sz="1200"/>
          </a:p>
          <a:p>
            <a:r>
              <a:rPr lang="zh-CN" altLang="en-US" sz="1200"/>
              <a:t> </a:t>
            </a:r>
            <a:endParaRPr lang="zh-CN" altLang="en-US" sz="1200"/>
          </a:p>
          <a:p>
            <a:r>
              <a:rPr lang="zh-CN" altLang="en-US" sz="1200"/>
              <a:t>for i = 1:N</a:t>
            </a:r>
            <a:endParaRPr lang="zh-CN" altLang="en-US" sz="1200"/>
          </a:p>
          <a:p>
            <a:r>
              <a:rPr lang="zh-CN" altLang="en-US" sz="1200"/>
              <a:t>    [b(i,:),a(i,:)] = butter(4,[passband(1,i) passband(2,i)]/(fs/2));</a:t>
            </a:r>
            <a:endParaRPr lang="zh-CN" altLang="en-US" sz="1200"/>
          </a:p>
          <a:p>
            <a:r>
              <a:rPr lang="zh-CN" altLang="en-US" sz="1200"/>
              <a:t>    y(:,i) = filter(b(i,:),a(i,:),sig);</a:t>
            </a:r>
            <a:endParaRPr lang="zh-CN" altLang="en-US" sz="1200"/>
          </a:p>
          <a:p>
            <a:r>
              <a:rPr lang="zh-CN" altLang="en-US" sz="1200"/>
              <a:t>    subplot(N,3,(3*i-2));</a:t>
            </a:r>
            <a:endParaRPr lang="zh-CN" altLang="en-US" sz="1200"/>
          </a:p>
          <a:p>
            <a:r>
              <a:rPr lang="zh-CN" altLang="en-US" sz="1200"/>
              <a:t>    plot( y(:,i) );xlabel('Samples');ylabel('Amplitude');</a:t>
            </a:r>
            <a:endParaRPr lang="zh-CN" altLang="en-US" sz="1200"/>
          </a:p>
          <a:p>
            <a:r>
              <a:rPr lang="zh-CN" altLang="en-US" sz="1200"/>
              <a:t>end</a:t>
            </a:r>
            <a:endParaRPr lang="zh-CN" altLang="en-US" sz="1200"/>
          </a:p>
          <a:p>
            <a:r>
              <a:rPr lang="zh-CN" altLang="en-US" sz="1200"/>
              <a:t> </a:t>
            </a:r>
            <a:endParaRPr lang="zh-CN" altLang="en-US" sz="1200"/>
          </a:p>
          <a:p>
            <a:endParaRPr lang="zh-CN" altLang="en-US" sz="1400"/>
          </a:p>
        </p:txBody>
      </p:sp>
      <p:sp>
        <p:nvSpPr>
          <p:cNvPr id="11" name="文本框 10"/>
          <p:cNvSpPr txBox="1"/>
          <p:nvPr/>
        </p:nvSpPr>
        <p:spPr>
          <a:xfrm>
            <a:off x="6064885" y="0"/>
            <a:ext cx="5568315" cy="6924040"/>
          </a:xfrm>
          <a:prstGeom prst="rect">
            <a:avLst/>
          </a:prstGeom>
          <a:noFill/>
        </p:spPr>
        <p:txBody>
          <a:bodyPr wrap="square" rtlCol="0">
            <a:spAutoFit/>
          </a:bodyPr>
          <a:p>
            <a:r>
              <a:rPr lang="zh-CN" altLang="en-US" sz="1200">
                <a:sym typeface="+mn-ea"/>
              </a:rPr>
              <a:t>%Full-wave rectification and generate envelope by lowpass filtering</a:t>
            </a:r>
            <a:endParaRPr lang="zh-CN" altLang="en-US" sz="1200"/>
          </a:p>
          <a:p>
            <a:r>
              <a:rPr lang="zh-CN" altLang="en-US" sz="1200">
                <a:sym typeface="+mn-ea"/>
              </a:rPr>
              <a:t>yrectify = abs(y);</a:t>
            </a:r>
            <a:endParaRPr lang="zh-CN" altLang="en-US" sz="1200"/>
          </a:p>
          <a:p>
            <a:r>
              <a:rPr lang="zh-CN" altLang="en-US" sz="1200">
                <a:sym typeface="+mn-ea"/>
              </a:rPr>
              <a:t>envelope = zeros(length(sig),N);</a:t>
            </a:r>
            <a:endParaRPr lang="zh-CN" altLang="en-US" sz="1200"/>
          </a:p>
          <a:p>
            <a:r>
              <a:rPr lang="zh-CN" altLang="en-US" sz="1200">
                <a:sym typeface="+mn-ea"/>
              </a:rPr>
              <a:t>for i = 1:N</a:t>
            </a:r>
            <a:endParaRPr lang="zh-CN" altLang="en-US" sz="1200"/>
          </a:p>
          <a:p>
            <a:r>
              <a:rPr lang="zh-CN" altLang="en-US" sz="1200">
                <a:sym typeface="+mn-ea"/>
              </a:rPr>
              <a:t>    envelope(:,i) = filter(blpf,alpf,yrectify(:,i));</a:t>
            </a:r>
            <a:endParaRPr lang="zh-CN" altLang="en-US" sz="1200"/>
          </a:p>
          <a:p>
            <a:r>
              <a:rPr lang="zh-CN" altLang="en-US" sz="1200">
                <a:sym typeface="+mn-ea"/>
              </a:rPr>
              <a:t>    subplot(N,3,(3*i-1));</a:t>
            </a:r>
            <a:endParaRPr lang="zh-CN" altLang="en-US" sz="1200"/>
          </a:p>
          <a:p>
            <a:r>
              <a:rPr lang="zh-CN" altLang="en-US" sz="1200">
                <a:sym typeface="+mn-ea"/>
              </a:rPr>
              <a:t>plot(envelope(:,i) );xlabel('Samples');ylabel('Envelope');axis([0,length(envelope(:,i)),0,max(envelope(:,i))]);</a:t>
            </a:r>
            <a:endParaRPr lang="zh-CN" altLang="en-US" sz="1200"/>
          </a:p>
          <a:p>
            <a:r>
              <a:rPr lang="zh-CN" altLang="en-US" sz="1200">
                <a:sym typeface="+mn-ea"/>
              </a:rPr>
              <a:t>end</a:t>
            </a:r>
            <a:endParaRPr lang="zh-CN" altLang="en-US" sz="1200"/>
          </a:p>
          <a:p>
            <a:r>
              <a:rPr lang="zh-CN" altLang="en-US" sz="1200">
                <a:sym typeface="+mn-ea"/>
              </a:rPr>
              <a:t> </a:t>
            </a:r>
            <a:endParaRPr lang="zh-CN" altLang="en-US" sz="1200"/>
          </a:p>
          <a:p>
            <a:r>
              <a:rPr lang="zh-CN" altLang="en-US" sz="1200">
                <a:sym typeface="+mn-ea"/>
              </a:rPr>
              <a:t>%Generate figures of bands of the output signal</a:t>
            </a:r>
            <a:endParaRPr lang="zh-CN" altLang="en-US" sz="1200"/>
          </a:p>
          <a:p>
            <a:r>
              <a:rPr lang="zh-CN" altLang="en-US" sz="1200">
                <a:sym typeface="+mn-ea"/>
              </a:rPr>
              <a:t>for i = 1:N</a:t>
            </a:r>
            <a:endParaRPr lang="zh-CN" altLang="en-US" sz="1200"/>
          </a:p>
          <a:p>
            <a:r>
              <a:rPr lang="zh-CN" altLang="en-US" sz="1200">
                <a:sym typeface="+mn-ea"/>
              </a:rPr>
              <a:t>    sinewave = sin(2*pi*bandcenter(i)*[1:length(sig)]/fs);</a:t>
            </a:r>
            <a:endParaRPr lang="zh-CN" altLang="en-US" sz="1200"/>
          </a:p>
          <a:p>
            <a:r>
              <a:rPr lang="zh-CN" altLang="en-US" sz="1200">
                <a:sym typeface="+mn-ea"/>
              </a:rPr>
              <a:t>    scurrentband = envelope(:,i).*sinewave';%Transpose and use dot product</a:t>
            </a:r>
            <a:endParaRPr lang="zh-CN" altLang="en-US" sz="1200"/>
          </a:p>
          <a:p>
            <a:r>
              <a:rPr lang="zh-CN" altLang="en-US" sz="1200">
                <a:sym typeface="+mn-ea"/>
              </a:rPr>
              <a:t>    subplot(N,3,(3*i));</a:t>
            </a:r>
            <a:endParaRPr lang="zh-CN" altLang="en-US" sz="1200"/>
          </a:p>
          <a:p>
            <a:r>
              <a:rPr lang="zh-CN" altLang="en-US" sz="1200">
                <a:sym typeface="+mn-ea"/>
              </a:rPr>
              <a:t>    plot(scurrentband);xlabel('Samples');ylabel('Bands of the sound');</a:t>
            </a:r>
            <a:endParaRPr lang="zh-CN" altLang="en-US" sz="1200"/>
          </a:p>
          <a:p>
            <a:r>
              <a:rPr lang="zh-CN" altLang="en-US" sz="1200">
                <a:sym typeface="+mn-ea"/>
              </a:rPr>
              <a:t>end</a:t>
            </a:r>
            <a:endParaRPr lang="zh-CN" altLang="en-US" sz="1200"/>
          </a:p>
          <a:p>
            <a:r>
              <a:rPr lang="zh-CN" altLang="en-US" sz="1200">
                <a:sym typeface="+mn-ea"/>
              </a:rPr>
              <a:t> </a:t>
            </a:r>
            <a:endParaRPr lang="zh-CN" altLang="en-US" sz="1200"/>
          </a:p>
          <a:p>
            <a:r>
              <a:rPr lang="zh-CN" altLang="en-US" sz="1200">
                <a:sym typeface="+mn-ea"/>
              </a:rPr>
              <a:t>%Make title</a:t>
            </a:r>
            <a:endParaRPr lang="zh-CN" altLang="en-US" sz="1200"/>
          </a:p>
          <a:p>
            <a:r>
              <a:rPr lang="zh-CN" altLang="en-US" sz="1200">
                <a:sym typeface="+mn-ea"/>
              </a:rPr>
              <a:t>if noise==1</a:t>
            </a:r>
            <a:endParaRPr lang="zh-CN" altLang="en-US" sz="1200"/>
          </a:p>
          <a:p>
            <a:r>
              <a:rPr lang="zh-CN" altLang="en-US" sz="1200">
                <a:sym typeface="+mn-ea"/>
              </a:rPr>
              <a:t>    if number_of_bands==1</a:t>
            </a:r>
            <a:endParaRPr lang="zh-CN" altLang="en-US" sz="1200"/>
          </a:p>
          <a:p>
            <a:r>
              <a:rPr lang="zh-CN" altLang="en-US" sz="1200">
                <a:sym typeface="+mn-ea"/>
              </a:rPr>
              <a:t>    sgtitle(['Figures with ' ,num2str(number_of_bands), ' band and LPF cut-off frequency ',num2str(LPF_cutoff_frequency),'Hz with noise']);</a:t>
            </a:r>
            <a:endParaRPr lang="zh-CN" altLang="en-US" sz="1200"/>
          </a:p>
          <a:p>
            <a:r>
              <a:rPr lang="zh-CN" altLang="en-US" sz="1200">
                <a:sym typeface="+mn-ea"/>
              </a:rPr>
              <a:t>else</a:t>
            </a:r>
            <a:endParaRPr lang="zh-CN" altLang="en-US" sz="1200"/>
          </a:p>
          <a:p>
            <a:r>
              <a:rPr lang="zh-CN" altLang="en-US" sz="1200">
                <a:sym typeface="+mn-ea"/>
              </a:rPr>
              <a:t>    sgtitle(['Figures with ' ,num2str(number_of_bands), ' bands and LPF cut-off frequency ',num2str(LPF_cutoff_frequency),'Hz with noise']);</a:t>
            </a:r>
            <a:endParaRPr lang="zh-CN" altLang="en-US" sz="1200"/>
          </a:p>
          <a:p>
            <a:r>
              <a:rPr lang="zh-CN" altLang="en-US" sz="1200">
                <a:sym typeface="+mn-ea"/>
              </a:rPr>
              <a:t>    end</a:t>
            </a:r>
            <a:endParaRPr lang="zh-CN" altLang="en-US" sz="1200"/>
          </a:p>
          <a:p>
            <a:r>
              <a:rPr lang="zh-CN" altLang="en-US" sz="1200">
                <a:sym typeface="+mn-ea"/>
              </a:rPr>
              <a:t>else</a:t>
            </a:r>
            <a:endParaRPr lang="zh-CN" altLang="en-US" sz="1200"/>
          </a:p>
          <a:p>
            <a:r>
              <a:rPr lang="zh-CN" altLang="en-US" sz="1200">
                <a:sym typeface="+mn-ea"/>
              </a:rPr>
              <a:t>    if number_of_bands==1</a:t>
            </a:r>
            <a:endParaRPr lang="zh-CN" altLang="en-US" sz="1200"/>
          </a:p>
          <a:p>
            <a:r>
              <a:rPr lang="zh-CN" altLang="en-US" sz="1200">
                <a:sym typeface="+mn-ea"/>
              </a:rPr>
              <a:t>    sgtitle(['Figures with ' ,num2str(number_of_bands), ' band and LPF cut-off frequency ',num2str(LPF_cutoff_frequency),'Hz']);</a:t>
            </a:r>
            <a:endParaRPr lang="zh-CN" altLang="en-US" sz="1200"/>
          </a:p>
          <a:p>
            <a:r>
              <a:rPr lang="zh-CN" altLang="en-US" sz="1200">
                <a:sym typeface="+mn-ea"/>
              </a:rPr>
              <a:t>else</a:t>
            </a:r>
            <a:endParaRPr lang="zh-CN" altLang="en-US" sz="1200"/>
          </a:p>
          <a:p>
            <a:r>
              <a:rPr lang="zh-CN" altLang="en-US" sz="1200">
                <a:sym typeface="+mn-ea"/>
              </a:rPr>
              <a:t>    sgtitle(['Figures with ' ,num2str(number_of_bands), ' bands and LPF cut-off frequency ',num2str(LPF_cutoff_frequency),'Hz']);</a:t>
            </a:r>
            <a:endParaRPr lang="zh-CN" altLang="en-US" sz="1200"/>
          </a:p>
          <a:p>
            <a:r>
              <a:rPr lang="zh-CN" altLang="en-US" sz="1200">
                <a:sym typeface="+mn-ea"/>
              </a:rPr>
              <a:t>    end</a:t>
            </a:r>
            <a:endParaRPr lang="zh-CN" altLang="en-US" sz="1200"/>
          </a:p>
          <a:p>
            <a:r>
              <a:rPr lang="zh-CN" altLang="en-US" sz="1200">
                <a:sym typeface="+mn-ea"/>
              </a:rPr>
              <a:t>end</a:t>
            </a:r>
            <a:endParaRPr lang="zh-CN" altLang="en-US" sz="1200"/>
          </a:p>
          <a:p>
            <a:r>
              <a:rPr lang="zh-CN" altLang="en-US" sz="1200">
                <a:sym typeface="+mn-ea"/>
              </a:rPr>
              <a:t>end</a:t>
            </a:r>
            <a:endParaRPr lang="en-US" altLang="zh-CN" sz="1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84810" y="111125"/>
            <a:ext cx="2515235" cy="398780"/>
          </a:xfrm>
          <a:prstGeom prst="rect">
            <a:avLst/>
          </a:prstGeom>
          <a:noFill/>
        </p:spPr>
        <p:txBody>
          <a:bodyPr wrap="square" rtlCol="0">
            <a:spAutoFit/>
          </a:bodyPr>
          <a:p>
            <a:r>
              <a:rPr lang="en-US" altLang="zh-CN" sz="2000" b="1"/>
              <a:t>Taskcode</a:t>
            </a:r>
            <a:endParaRPr lang="en-US" altLang="zh-CN" sz="2000" b="1"/>
          </a:p>
        </p:txBody>
      </p:sp>
      <p:sp>
        <p:nvSpPr>
          <p:cNvPr id="3" name="文本框 2"/>
          <p:cNvSpPr txBox="1"/>
          <p:nvPr/>
        </p:nvSpPr>
        <p:spPr>
          <a:xfrm>
            <a:off x="506730" y="509905"/>
            <a:ext cx="1399540" cy="368300"/>
          </a:xfrm>
          <a:prstGeom prst="rect">
            <a:avLst/>
          </a:prstGeom>
          <a:noFill/>
        </p:spPr>
        <p:txBody>
          <a:bodyPr wrap="square" rtlCol="0">
            <a:spAutoFit/>
          </a:bodyPr>
          <a:p>
            <a:r>
              <a:rPr lang="en-US" altLang="zh-CN" b="1"/>
              <a:t>Task1</a:t>
            </a:r>
            <a:endParaRPr lang="en-US" altLang="zh-CN" b="1"/>
          </a:p>
        </p:txBody>
      </p:sp>
      <p:sp>
        <p:nvSpPr>
          <p:cNvPr id="4" name="文本框 3"/>
          <p:cNvSpPr txBox="1"/>
          <p:nvPr/>
        </p:nvSpPr>
        <p:spPr>
          <a:xfrm>
            <a:off x="6328410" y="2140585"/>
            <a:ext cx="1278255" cy="368300"/>
          </a:xfrm>
          <a:prstGeom prst="rect">
            <a:avLst/>
          </a:prstGeom>
          <a:noFill/>
        </p:spPr>
        <p:txBody>
          <a:bodyPr wrap="square" rtlCol="0">
            <a:spAutoFit/>
          </a:bodyPr>
          <a:p>
            <a:r>
              <a:rPr lang="en-US" altLang="zh-CN" b="1"/>
              <a:t>Task3</a:t>
            </a:r>
            <a:endParaRPr lang="en-US" altLang="zh-CN" b="1"/>
          </a:p>
        </p:txBody>
      </p:sp>
      <p:sp>
        <p:nvSpPr>
          <p:cNvPr id="5" name="文本框 4"/>
          <p:cNvSpPr txBox="1"/>
          <p:nvPr/>
        </p:nvSpPr>
        <p:spPr>
          <a:xfrm>
            <a:off x="384810" y="878205"/>
            <a:ext cx="5943600" cy="5815965"/>
          </a:xfrm>
          <a:prstGeom prst="rect">
            <a:avLst/>
          </a:prstGeom>
          <a:noFill/>
        </p:spPr>
        <p:txBody>
          <a:bodyPr wrap="square" rtlCol="0">
            <a:spAutoFit/>
          </a:bodyPr>
          <a:p>
            <a:r>
              <a:rPr lang="zh-CN" altLang="en-US" sz="1200"/>
              <a:t>[sig,fs] = audioread('C_01_01.wav');%read the signals</a:t>
            </a:r>
            <a:endParaRPr lang="zh-CN" altLang="en-US" sz="1200"/>
          </a:p>
          <a:p>
            <a:r>
              <a:rPr lang="zh-CN" altLang="en-US" sz="1200"/>
              <a:t>LPF_cutoff_frequency=50;%set the cut-off frequency to 50 Hz</a:t>
            </a:r>
            <a:endParaRPr lang="zh-CN" altLang="en-US" sz="1200"/>
          </a:p>
          <a:p>
            <a:r>
              <a:rPr lang="zh-CN" altLang="en-US" sz="1200"/>
              <a:t>N = length(sig);</a:t>
            </a:r>
            <a:endParaRPr lang="zh-CN" altLang="en-US" sz="1200"/>
          </a:p>
          <a:p>
            <a:r>
              <a:rPr lang="zh-CN" altLang="en-US" sz="1200"/>
              <a:t>f = fs*(-N/2:N/2-1)/N;</a:t>
            </a:r>
            <a:endParaRPr lang="zh-CN" altLang="en-US" sz="1200"/>
          </a:p>
          <a:p>
            <a:r>
              <a:rPr lang="zh-CN" altLang="en-US" sz="1200"/>
              <a:t>ygenerated1_1 = tonevocoder(sig,fs,50,1);</a:t>
            </a:r>
            <a:endParaRPr lang="zh-CN" altLang="en-US" sz="1200"/>
          </a:p>
          <a:p>
            <a:r>
              <a:rPr lang="zh-CN" altLang="en-US" sz="1200"/>
              <a:t>ygenerated1_2 = tonevocoder(sig,fs,50,2);</a:t>
            </a:r>
            <a:endParaRPr lang="zh-CN" altLang="en-US" sz="1200"/>
          </a:p>
          <a:p>
            <a:r>
              <a:rPr lang="zh-CN" altLang="en-US" sz="1200"/>
              <a:t>ygenerated1_3 = tonevocoder(sig,fs,50,4);</a:t>
            </a:r>
            <a:endParaRPr lang="zh-CN" altLang="en-US" sz="1200"/>
          </a:p>
          <a:p>
            <a:r>
              <a:rPr lang="zh-CN" altLang="en-US" sz="1200"/>
              <a:t>ygenerated1_4 = tonevocoder(sig,fs,50,6);</a:t>
            </a:r>
            <a:endParaRPr lang="zh-CN" altLang="en-US" sz="1200"/>
          </a:p>
          <a:p>
            <a:r>
              <a:rPr lang="zh-CN" altLang="en-US" sz="1200"/>
              <a:t>ygenerated1_5 = tonevocoder(sig,fs,50,8);</a:t>
            </a:r>
            <a:endParaRPr lang="zh-CN" altLang="en-US" sz="1200"/>
          </a:p>
          <a:p>
            <a:r>
              <a:rPr lang="zh-CN" altLang="en-US" sz="1200"/>
              <a:t>%% To get psd</a:t>
            </a:r>
            <a:endParaRPr lang="zh-CN" altLang="en-US" sz="1200"/>
          </a:p>
          <a:p>
            <a:r>
              <a:rPr lang="zh-CN" altLang="en-US" sz="1200"/>
              <a:t>[Pxx0,w0] = pwelch(sig,[],[],1024,fs);</a:t>
            </a:r>
            <a:endParaRPr lang="zh-CN" altLang="en-US" sz="1200"/>
          </a:p>
          <a:p>
            <a:r>
              <a:rPr lang="zh-CN" altLang="en-US" sz="1200"/>
              <a:t>[Pxx1,w1] = pwelch(ygenerated1_1,[],[],1024,fs);</a:t>
            </a:r>
            <a:endParaRPr lang="zh-CN" altLang="en-US" sz="1200"/>
          </a:p>
          <a:p>
            <a:r>
              <a:rPr lang="zh-CN" altLang="en-US" sz="1200"/>
              <a:t>[Pxx2,w2] = pwelch(ygenerated1_2,[],[],1024,fs);</a:t>
            </a:r>
            <a:endParaRPr lang="zh-CN" altLang="en-US" sz="1200"/>
          </a:p>
          <a:p>
            <a:r>
              <a:rPr lang="zh-CN" altLang="en-US" sz="1200"/>
              <a:t>[Pxx4,w4] = pwelch(ygenerated1_3,[],[],1024,fs);</a:t>
            </a:r>
            <a:endParaRPr lang="zh-CN" altLang="en-US" sz="1200"/>
          </a:p>
          <a:p>
            <a:r>
              <a:rPr lang="zh-CN" altLang="en-US" sz="1200"/>
              <a:t>[Pxx6,w6] = pwelch(ygenerated1_4,[],[],1024,fs);</a:t>
            </a:r>
            <a:endParaRPr lang="zh-CN" altLang="en-US" sz="1200"/>
          </a:p>
          <a:p>
            <a:r>
              <a:rPr lang="zh-CN" altLang="en-US" sz="1200"/>
              <a:t>[Pxx8,w8] = pwelch(ygenerated1_5,[],[],1024,fs);</a:t>
            </a:r>
            <a:endParaRPr lang="zh-CN" altLang="en-US" sz="1200"/>
          </a:p>
          <a:p>
            <a:r>
              <a:rPr lang="zh-CN" altLang="en-US" sz="1200"/>
              <a:t>%% plot ? ?</a:t>
            </a:r>
            <a:endParaRPr lang="zh-CN" altLang="en-US" sz="1200"/>
          </a:p>
          <a:p>
            <a:r>
              <a:rPr lang="zh-CN" altLang="en-US" sz="1200"/>
              <a:t>figure(1);</a:t>
            </a:r>
            <a:endParaRPr lang="zh-CN" altLang="en-US" sz="1200"/>
          </a:p>
          <a:p>
            <a:r>
              <a:rPr lang="zh-CN" altLang="en-US" sz="1200"/>
              <a:t>subplot(3,2,1);plot(f,fftshift(abs(fft(sig'))));xlabel('frequency/Hz');ylabel('sig Amp');title('original')</a:t>
            </a:r>
            <a:endParaRPr lang="zh-CN" altLang="en-US" sz="1200"/>
          </a:p>
          <a:p>
            <a:r>
              <a:rPr lang="zh-CN" altLang="en-US" sz="1200"/>
              <a:t>subplot(3,2,2);plot(f,fftshift(abs(fft(ygenerated1_1))));xlabel('frequency/Hz');ylabel('sig Amp');title('N=1')</a:t>
            </a:r>
            <a:endParaRPr lang="zh-CN" altLang="en-US" sz="1200"/>
          </a:p>
          <a:p>
            <a:r>
              <a:rPr lang="zh-CN" altLang="en-US" sz="1200"/>
              <a:t>subplot(3,2,3);plot(f,fftshift(abs(fft(ygenerated1_2))));xlabel('frequency/Hz');ylabel('sig Amp');title('N=2')</a:t>
            </a:r>
            <a:endParaRPr lang="zh-CN" altLang="en-US" sz="1200"/>
          </a:p>
          <a:p>
            <a:r>
              <a:rPr lang="zh-CN" altLang="en-US" sz="1200"/>
              <a:t>subplot(3,2,4);plot(f,fftshift(abs(fft(ygenerated1_3))));xlabel('frequency/Hz');ylabel('sig Amp');title('N=4')</a:t>
            </a:r>
            <a:endParaRPr lang="zh-CN" altLang="en-US" sz="1200"/>
          </a:p>
          <a:p>
            <a:r>
              <a:rPr lang="zh-CN" altLang="en-US" sz="1200"/>
              <a:t>subplot(3,2,5);plot(f,fftshift(abs(fft(ygenerated1_4))));xlabel('frequency/Hz');ylabel('sig Amp');title('N=6')</a:t>
            </a:r>
            <a:endParaRPr lang="zh-CN" altLang="en-US" sz="1200"/>
          </a:p>
          <a:p>
            <a:r>
              <a:rPr lang="zh-CN" altLang="en-US" sz="1200"/>
              <a:t>subplot(3,2,6);plot(f,fftshift(abs(fft(ygenerated1_5))));xlabel('frequency/Hz');ylabel('sig Amp');title('N=8')</a:t>
            </a:r>
            <a:endParaRPr lang="zh-CN" altLang="en-US" sz="1200"/>
          </a:p>
          <a:p>
            <a:endParaRPr lang="zh-CN" altLang="en-US" sz="1200"/>
          </a:p>
        </p:txBody>
      </p:sp>
      <p:sp>
        <p:nvSpPr>
          <p:cNvPr id="6" name="文本框 5"/>
          <p:cNvSpPr txBox="1"/>
          <p:nvPr/>
        </p:nvSpPr>
        <p:spPr>
          <a:xfrm>
            <a:off x="6075045" y="509905"/>
            <a:ext cx="5720715" cy="1568450"/>
          </a:xfrm>
          <a:prstGeom prst="rect">
            <a:avLst/>
          </a:prstGeom>
          <a:noFill/>
        </p:spPr>
        <p:txBody>
          <a:bodyPr wrap="square" rtlCol="0">
            <a:spAutoFit/>
          </a:bodyPr>
          <a:p>
            <a:r>
              <a:rPr lang="zh-CN" altLang="en-US" sz="1200">
                <a:sym typeface="+mn-ea"/>
              </a:rPr>
              <a:t>figure(2);</a:t>
            </a:r>
            <a:endParaRPr lang="zh-CN" altLang="en-US" sz="1200"/>
          </a:p>
          <a:p>
            <a:r>
              <a:rPr lang="zh-CN" altLang="en-US" sz="1200">
                <a:sym typeface="+mn-ea"/>
              </a:rPr>
              <a:t>subplot(3,2,1);plot(w0,20*log10(Pxx0));xlabel('frequency/Hz');ylabel('psd/dB');title('original');</a:t>
            </a:r>
            <a:endParaRPr lang="zh-CN" altLang="en-US" sz="1200"/>
          </a:p>
          <a:p>
            <a:r>
              <a:rPr lang="zh-CN" altLang="en-US" sz="1200">
                <a:sym typeface="+mn-ea"/>
              </a:rPr>
              <a:t>subplot(3,2,2);plot(w1,20*log10(Pxx1));xlabel('frequency/Hz');ylabel('psd/dB');title('N=1');</a:t>
            </a:r>
            <a:endParaRPr lang="zh-CN" altLang="en-US" sz="1200"/>
          </a:p>
          <a:p>
            <a:r>
              <a:rPr lang="zh-CN" altLang="en-US" sz="1200">
                <a:sym typeface="+mn-ea"/>
              </a:rPr>
              <a:t>subplot(3,2,3);plot(w2,20*log10(Pxx2));xlabel('frequency/Hz');ylabel('psd/dB');title('N=2');</a:t>
            </a:r>
            <a:endParaRPr lang="zh-CN" altLang="en-US" sz="1200"/>
          </a:p>
          <a:p>
            <a:r>
              <a:rPr lang="zh-CN" altLang="en-US" sz="1200">
                <a:sym typeface="+mn-ea"/>
              </a:rPr>
              <a:t>subplot(3,2,4);plot(w4,20*log10(Pxx4));xlabel('frequency/Hz');ylabel('psd/dB');title('N=4');</a:t>
            </a:r>
            <a:endParaRPr lang="zh-CN" altLang="en-US" sz="1200"/>
          </a:p>
          <a:p>
            <a:r>
              <a:rPr lang="zh-CN" altLang="en-US" sz="1200">
                <a:sym typeface="+mn-ea"/>
              </a:rPr>
              <a:t>subplot(3,2,5);plot(w6,20*log10(Pxx6));xlabel('frequency/Hz');ylabel('psd/dB');title('N=6');</a:t>
            </a:r>
            <a:endParaRPr lang="zh-CN" altLang="en-US" sz="1200"/>
          </a:p>
          <a:p>
            <a:r>
              <a:rPr lang="zh-CN" altLang="en-US" sz="1200">
                <a:sym typeface="+mn-ea"/>
              </a:rPr>
              <a:t>subplot(3,2,6);plot(w8,20*log10(Pxx8));xlabel('frequency/Hz');ylabel('psd/dB');title('N=8');</a:t>
            </a:r>
            <a:endParaRPr lang="en-US" altLang="zh-CN" sz="1200"/>
          </a:p>
        </p:txBody>
      </p:sp>
      <p:sp>
        <p:nvSpPr>
          <p:cNvPr id="7" name="文本框 6"/>
          <p:cNvSpPr txBox="1"/>
          <p:nvPr/>
        </p:nvSpPr>
        <p:spPr>
          <a:xfrm>
            <a:off x="5968365" y="2571115"/>
            <a:ext cx="5934075" cy="3969385"/>
          </a:xfrm>
          <a:prstGeom prst="rect">
            <a:avLst/>
          </a:prstGeom>
          <a:noFill/>
        </p:spPr>
        <p:txBody>
          <a:bodyPr wrap="square" rtlCol="0">
            <a:spAutoFit/>
          </a:bodyPr>
          <a:p>
            <a:r>
              <a:rPr lang="zh-CN" altLang="en-US" sz="1200"/>
              <a:t>[sig,fs] = audioread('C_01_01.wav');%read the signals</a:t>
            </a:r>
            <a:endParaRPr lang="zh-CN" altLang="en-US" sz="1200"/>
          </a:p>
          <a:p>
            <a:r>
              <a:rPr lang="zh-CN" altLang="en-US" sz="1200"/>
              <a:t>LPF_cutoff_frequency=50;%set the cut-off frequency to 50 Hz</a:t>
            </a:r>
            <a:endParaRPr lang="zh-CN" altLang="en-US" sz="1200"/>
          </a:p>
          <a:p>
            <a:r>
              <a:rPr lang="zh-CN" altLang="en-US" sz="1200"/>
              <a:t>f = fs*(-N/2:N/2-1)/N;</a:t>
            </a:r>
            <a:endParaRPr lang="zh-CN" altLang="en-US" sz="1200"/>
          </a:p>
          <a:p>
            <a:r>
              <a:rPr lang="zh-CN" altLang="en-US" sz="1200"/>
              <a:t>%Generate SSN</a:t>
            </a:r>
            <a:endParaRPr lang="zh-CN" altLang="en-US" sz="1200"/>
          </a:p>
          <a:p>
            <a:r>
              <a:rPr lang="zh-CN" altLang="en-US" sz="1200"/>
              <a:t>N = length(sig);</a:t>
            </a:r>
            <a:endParaRPr lang="zh-CN" altLang="en-US" sz="1200"/>
          </a:p>
          <a:p>
            <a:r>
              <a:rPr lang="zh-CN" altLang="en-US" sz="1200"/>
              <a:t>[Psig,w] = periodogram(sig,[],512,fs);</a:t>
            </a:r>
            <a:endParaRPr lang="zh-CN" altLang="en-US" sz="1200"/>
          </a:p>
          <a:p>
            <a:r>
              <a:rPr lang="zh-CN" altLang="en-US" sz="1200"/>
              <a:t>bssn = fir2(3000,w/(fs/2),sqrt(Psig/max(Psig)));</a:t>
            </a:r>
            <a:endParaRPr lang="zh-CN" altLang="en-US" sz="1200"/>
          </a:p>
          <a:p>
            <a:r>
              <a:rPr lang="zh-CN" altLang="en-US" sz="1200"/>
              <a:t>noise = 1-2*rand(1,length(bssn)+N);</a:t>
            </a:r>
            <a:endParaRPr lang="zh-CN" altLang="en-US" sz="1200"/>
          </a:p>
          <a:p>
            <a:r>
              <a:rPr lang="zh-CN" altLang="en-US" sz="1200"/>
              <a:t>ssn = filter(bssn,1,noise);</a:t>
            </a:r>
            <a:endParaRPr lang="zh-CN" altLang="en-US" sz="1200"/>
          </a:p>
          <a:p>
            <a:r>
              <a:rPr lang="zh-CN" altLang="en-US" sz="1200"/>
              <a:t>ssn = ssn((length(bssn)+1):end);</a:t>
            </a:r>
            <a:endParaRPr lang="zh-CN" altLang="en-US" sz="1200"/>
          </a:p>
          <a:p>
            <a:r>
              <a:rPr lang="zh-CN" altLang="en-US" sz="1200"/>
              <a:t> </a:t>
            </a:r>
            <a:endParaRPr lang="zh-CN" altLang="en-US" sz="1200"/>
          </a:p>
          <a:p>
            <a:r>
              <a:rPr lang="zh-CN" altLang="en-US" sz="1200"/>
              <a:t>%Generate a noise signal at SNR=-5dB</a:t>
            </a:r>
            <a:endParaRPr lang="zh-CN" altLang="en-US" sz="1200"/>
          </a:p>
          <a:p>
            <a:r>
              <a:rPr lang="zh-CN" altLang="en-US" sz="1200"/>
              <a:t>ssn = ssn/norm(ssn) * norm(sig)*10^0.25;</a:t>
            </a:r>
            <a:endParaRPr lang="zh-CN" altLang="en-US" sz="1200"/>
          </a:p>
          <a:p>
            <a:r>
              <a:rPr lang="zh-CN" altLang="en-US" sz="1200"/>
              <a:t>yns = sig.'+ ssn;</a:t>
            </a:r>
            <a:endParaRPr lang="zh-CN" altLang="en-US" sz="1200"/>
          </a:p>
          <a:p>
            <a:r>
              <a:rPr lang="zh-CN" altLang="en-US" sz="1200"/>
              <a:t>ygenerated3_1 = tonevocoder(yns,fs,50,2);</a:t>
            </a:r>
            <a:endParaRPr lang="zh-CN" altLang="en-US" sz="1200"/>
          </a:p>
          <a:p>
            <a:r>
              <a:rPr lang="zh-CN" altLang="en-US" sz="1200"/>
              <a:t>ygenerated3_2 = tonevocoder(yns,fs,50,4);</a:t>
            </a:r>
            <a:endParaRPr lang="zh-CN" altLang="en-US" sz="1200"/>
          </a:p>
          <a:p>
            <a:r>
              <a:rPr lang="zh-CN" altLang="en-US" sz="1200"/>
              <a:t>ygenerated3_3 = tonevocoder(yns,fs,50,6);</a:t>
            </a:r>
            <a:endParaRPr lang="zh-CN" altLang="en-US" sz="1200"/>
          </a:p>
          <a:p>
            <a:r>
              <a:rPr lang="zh-CN" altLang="en-US" sz="1200"/>
              <a:t>ygenerated3_4 = tonevocoder(yns,fs,50,8);</a:t>
            </a:r>
            <a:endParaRPr lang="zh-CN" altLang="en-US" sz="1200"/>
          </a:p>
          <a:p>
            <a:r>
              <a:rPr lang="zh-CN" altLang="en-US" sz="1200"/>
              <a:t>ygenerated3_5 = tonevocoder(yns,fs,50,16);</a:t>
            </a:r>
            <a:endParaRPr lang="zh-CN" altLang="en-US" sz="1200"/>
          </a:p>
          <a:p>
            <a:r>
              <a:rPr lang="zh-CN" altLang="en-US" sz="1200"/>
              <a:t> </a:t>
            </a:r>
            <a:endParaRPr lang="zh-CN" altLang="en-US" sz="1200"/>
          </a:p>
          <a:p>
            <a:endParaRPr lang="zh-CN" altLang="en-US" sz="1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18820" y="544195"/>
            <a:ext cx="10288905" cy="4523105"/>
          </a:xfrm>
          <a:prstGeom prst="rect">
            <a:avLst/>
          </a:prstGeom>
          <a:noFill/>
        </p:spPr>
        <p:txBody>
          <a:bodyPr wrap="square" rtlCol="0" anchor="t">
            <a:spAutoFit/>
          </a:bodyPr>
          <a:p>
            <a:r>
              <a:rPr lang="zh-CN" altLang="en-US" sz="1200">
                <a:sym typeface="+mn-ea"/>
              </a:rPr>
              <a:t>%% To get psd</a:t>
            </a:r>
            <a:endParaRPr lang="zh-CN" altLang="en-US" sz="1200"/>
          </a:p>
          <a:p>
            <a:r>
              <a:rPr lang="zh-CN" altLang="en-US" sz="1200">
                <a:sym typeface="+mn-ea"/>
              </a:rPr>
              <a:t>[Pxx0,w0] = pwelch(sig,[],[],1024,fs);</a:t>
            </a:r>
            <a:endParaRPr lang="zh-CN" altLang="en-US" sz="1200"/>
          </a:p>
          <a:p>
            <a:r>
              <a:rPr lang="zh-CN" altLang="en-US" sz="1200">
                <a:sym typeface="+mn-ea"/>
              </a:rPr>
              <a:t>[Pxx1,w1] = pwelch(ygenerated3_1,[],[],512,fs);</a:t>
            </a:r>
            <a:endParaRPr lang="zh-CN" altLang="en-US" sz="1200"/>
          </a:p>
          <a:p>
            <a:r>
              <a:rPr lang="zh-CN" altLang="en-US" sz="1200">
                <a:sym typeface="+mn-ea"/>
              </a:rPr>
              <a:t>[Pxx2,w2] = pwelch(ygenerated3_2,[],[],512,fs);</a:t>
            </a:r>
            <a:endParaRPr lang="zh-CN" altLang="en-US" sz="1200"/>
          </a:p>
          <a:p>
            <a:r>
              <a:rPr lang="zh-CN" altLang="en-US" sz="1200">
                <a:sym typeface="+mn-ea"/>
              </a:rPr>
              <a:t>[Pxx3,w3] = pwelch(ygenerated3_3,[],[],512,fs);</a:t>
            </a:r>
            <a:endParaRPr lang="zh-CN" altLang="en-US" sz="1200"/>
          </a:p>
          <a:p>
            <a:r>
              <a:rPr lang="zh-CN" altLang="en-US" sz="1200">
                <a:sym typeface="+mn-ea"/>
              </a:rPr>
              <a:t>[Pxx4,w4] = pwelch(ygenerated3_4,[],[],512,fs);</a:t>
            </a:r>
            <a:endParaRPr lang="zh-CN" altLang="en-US" sz="1200"/>
          </a:p>
          <a:p>
            <a:r>
              <a:rPr lang="zh-CN" altLang="en-US" sz="1200">
                <a:sym typeface="+mn-ea"/>
              </a:rPr>
              <a:t>[Pxx5,w5] = pwelch(ygenerated3_5,[],[],512,fs);</a:t>
            </a:r>
            <a:endParaRPr lang="zh-CN" altLang="en-US" sz="1200"/>
          </a:p>
          <a:p>
            <a:r>
              <a:rPr lang="zh-CN" altLang="en-US" sz="1200">
                <a:sym typeface="+mn-ea"/>
              </a:rPr>
              <a:t> </a:t>
            </a:r>
            <a:endParaRPr lang="zh-CN" altLang="en-US" sz="1200"/>
          </a:p>
          <a:p>
            <a:r>
              <a:rPr lang="zh-CN" altLang="en-US" sz="1200">
                <a:sym typeface="+mn-ea"/>
              </a:rPr>
              <a:t>%% plot ? ?</a:t>
            </a:r>
            <a:endParaRPr lang="zh-CN" altLang="en-US" sz="1200"/>
          </a:p>
          <a:p>
            <a:r>
              <a:rPr lang="zh-CN" altLang="en-US" sz="1200">
                <a:sym typeface="+mn-ea"/>
              </a:rPr>
              <a:t>figure(1);</a:t>
            </a:r>
            <a:endParaRPr lang="zh-CN" altLang="en-US" sz="1200"/>
          </a:p>
          <a:p>
            <a:r>
              <a:rPr lang="zh-CN" altLang="en-US" sz="1200">
                <a:sym typeface="+mn-ea"/>
              </a:rPr>
              <a:t>subplot(3,2,1);plot(f,fftshift(abs(fft(sig'))));xlabel('frequency/Hz');ylabel('sig Amp');title('original')</a:t>
            </a:r>
            <a:endParaRPr lang="zh-CN" altLang="en-US" sz="1200"/>
          </a:p>
          <a:p>
            <a:r>
              <a:rPr lang="zh-CN" altLang="en-US" sz="1200">
                <a:sym typeface="+mn-ea"/>
              </a:rPr>
              <a:t>subplot(3,2,2);plot(f,fftshift(abs(fft(ygenerated3_1))));xlabel('frequency/Hz');ylabel('sig Amp');title('N=1')</a:t>
            </a:r>
            <a:endParaRPr lang="zh-CN" altLang="en-US" sz="1200"/>
          </a:p>
          <a:p>
            <a:r>
              <a:rPr lang="zh-CN" altLang="en-US" sz="1200">
                <a:sym typeface="+mn-ea"/>
              </a:rPr>
              <a:t>subplot(3,2,3);plot(f,fftshift(abs(fft(ygenerated3_2))));xlabel('frequency/Hz');ylabel('sig Amp');title('N=2')</a:t>
            </a:r>
            <a:endParaRPr lang="zh-CN" altLang="en-US" sz="1200"/>
          </a:p>
          <a:p>
            <a:r>
              <a:rPr lang="zh-CN" altLang="en-US" sz="1200">
                <a:sym typeface="+mn-ea"/>
              </a:rPr>
              <a:t>subplot(3,2,4);plot(f,fftshift(abs(fft(ygenerated3_3))));xlabel('frequency/Hz');ylabel('sig Amp');title('N=4')</a:t>
            </a:r>
            <a:endParaRPr lang="zh-CN" altLang="en-US" sz="1200"/>
          </a:p>
          <a:p>
            <a:r>
              <a:rPr lang="zh-CN" altLang="en-US" sz="1200">
                <a:sym typeface="+mn-ea"/>
              </a:rPr>
              <a:t>subplot(3,2,5);plot(f,fftshift(abs(fft(ygenerated3_4))));xlabel('frequency/Hz');ylabel('sig Amp');title('N=6')</a:t>
            </a:r>
            <a:endParaRPr lang="zh-CN" altLang="en-US" sz="1200"/>
          </a:p>
          <a:p>
            <a:r>
              <a:rPr lang="zh-CN" altLang="en-US" sz="1200">
                <a:sym typeface="+mn-ea"/>
              </a:rPr>
              <a:t>subplot(3,2,6);plot(f,fftshift(abs(fft(ygenerated3_5))));xlabel('frequency/Hz');ylabel('sig Amp');title('N=8')</a:t>
            </a:r>
            <a:endParaRPr lang="zh-CN" altLang="en-US" sz="1200"/>
          </a:p>
          <a:p>
            <a:r>
              <a:rPr lang="zh-CN" altLang="en-US" sz="1200">
                <a:sym typeface="+mn-ea"/>
              </a:rPr>
              <a:t>figure(2);</a:t>
            </a:r>
            <a:endParaRPr lang="zh-CN" altLang="en-US" sz="1200"/>
          </a:p>
          <a:p>
            <a:r>
              <a:rPr lang="zh-CN" altLang="en-US" sz="1200">
                <a:sym typeface="+mn-ea"/>
              </a:rPr>
              <a:t>subplot(3,2,1);plot(w0,20*log10(Pxx0));xlabel('frequency/Hz');ylabel('psd/dB');title('original');</a:t>
            </a:r>
            <a:endParaRPr lang="zh-CN" altLang="en-US" sz="1200"/>
          </a:p>
          <a:p>
            <a:r>
              <a:rPr lang="zh-CN" altLang="en-US" sz="1200">
                <a:sym typeface="+mn-ea"/>
              </a:rPr>
              <a:t>subplot(3,2,2);plot(w1,20*log10(Pxx1));xlabel('frequency/Hz');ylabel('psd/dB');title('N=1');</a:t>
            </a:r>
            <a:endParaRPr lang="zh-CN" altLang="en-US" sz="1200"/>
          </a:p>
          <a:p>
            <a:r>
              <a:rPr lang="zh-CN" altLang="en-US" sz="1200">
                <a:sym typeface="+mn-ea"/>
              </a:rPr>
              <a:t>subplot(3,2,3);plot(w2,20*log10(Pxx2));xlabel('frequency/Hz');ylabel('psd/dB');title('N=2');</a:t>
            </a:r>
            <a:endParaRPr lang="zh-CN" altLang="en-US" sz="1200"/>
          </a:p>
          <a:p>
            <a:r>
              <a:rPr lang="zh-CN" altLang="en-US" sz="1200">
                <a:sym typeface="+mn-ea"/>
              </a:rPr>
              <a:t>subplot(3,2,4);plot(w3,20*log10(Pxx3));xlabel('frequency/Hz');ylabel('psd/dB');title('N=4');</a:t>
            </a:r>
            <a:endParaRPr lang="zh-CN" altLang="en-US" sz="1200"/>
          </a:p>
          <a:p>
            <a:r>
              <a:rPr lang="zh-CN" altLang="en-US" sz="1200">
                <a:sym typeface="+mn-ea"/>
              </a:rPr>
              <a:t>subplot(3,2,5);plot(w4,20*log10(Pxx4));xlabel('frequency/Hz');ylabel('psd/dB');title('N=6');</a:t>
            </a:r>
            <a:endParaRPr lang="zh-CN" altLang="en-US" sz="1200"/>
          </a:p>
          <a:p>
            <a:r>
              <a:rPr lang="zh-CN" altLang="en-US" sz="1200">
                <a:sym typeface="+mn-ea"/>
              </a:rPr>
              <a:t>subplot(3,2,6);plot(w5,20*log10(Pxx5));xlabel('frequency/Hz');ylabel('psd/dB');title('N=8');</a:t>
            </a:r>
            <a:endParaRPr lang="zh-CN" altLang="en-US" sz="1200"/>
          </a:p>
          <a:p>
            <a:endParaRPr lang="zh-CN" altLang="en-US" sz="1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1"/>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2"/>
          <a:stretch>
            <a:fillRect/>
          </a:stretch>
        </p:blipFill>
        <p:spPr>
          <a:xfrm>
            <a:off x="-30480" y="0"/>
            <a:ext cx="7679055" cy="6917690"/>
          </a:xfrm>
          <a:prstGeom prst="rect">
            <a:avLst/>
          </a:prstGeom>
        </p:spPr>
      </p:pic>
      <p:grpSp>
        <p:nvGrpSpPr>
          <p:cNvPr id="9" name="组合 8"/>
          <p:cNvGrpSpPr/>
          <p:nvPr/>
        </p:nvGrpSpPr>
        <p:grpSpPr>
          <a:xfrm>
            <a:off x="2622676" y="1157605"/>
            <a:ext cx="7034545" cy="5405120"/>
            <a:chOff x="4435" y="1821"/>
            <a:chExt cx="13590" cy="8512"/>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3"/>
            <a:stretch>
              <a:fillRect/>
            </a:stretch>
          </p:blipFill>
          <p:spPr>
            <a:xfrm rot="5400000">
              <a:off x="2503" y="3753"/>
              <a:ext cx="8512" cy="4648"/>
            </a:xfrm>
            <a:prstGeom prst="rect">
              <a:avLst/>
            </a:prstGeom>
          </p:spPr>
        </p:pic>
        <p:sp>
          <p:nvSpPr>
            <p:cNvPr id="8" name="矩形 7"/>
            <p:cNvSpPr/>
            <p:nvPr/>
          </p:nvSpPr>
          <p:spPr>
            <a:xfrm>
              <a:off x="7111" y="4414"/>
              <a:ext cx="1091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等腰三角形 20"/>
          <p:cNvSpPr/>
          <p:nvPr/>
        </p:nvSpPr>
        <p:spPr>
          <a:xfrm flipV="1">
            <a:off x="10676432" y="633827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937534" y="3350445"/>
            <a:ext cx="5679904" cy="1886585"/>
          </a:xfrm>
          <a:prstGeom prst="rect">
            <a:avLst/>
          </a:prstGeom>
          <a:noFill/>
        </p:spPr>
        <p:txBody>
          <a:bodyPr wrap="square" rtlCol="0">
            <a:spAutoFit/>
          </a:bodyPr>
          <a:lstStyle/>
          <a:p>
            <a:pPr algn="ctr">
              <a:lnSpc>
                <a:spcPts val="7000"/>
              </a:lnSpc>
            </a:pPr>
            <a:r>
              <a:rPr lang="en-US" altLang="zh-CN" sz="9000" b="1" dirty="0">
                <a:solidFill>
                  <a:schemeClr val="bg2">
                    <a:lumMod val="25000"/>
                  </a:schemeClr>
                </a:solidFill>
                <a:latin typeface="华文细黑" panose="02010600040101010101" pitchFamily="2" charset="-122"/>
                <a:ea typeface="华文细黑" panose="02010600040101010101" pitchFamily="2" charset="-122"/>
              </a:rPr>
              <a:t>03</a:t>
            </a:r>
            <a:endParaRPr lang="en-US" altLang="zh-CN" sz="9000" b="1" dirty="0">
              <a:solidFill>
                <a:schemeClr val="bg2">
                  <a:lumMod val="25000"/>
                </a:schemeClr>
              </a:solidFill>
              <a:latin typeface="华文细黑" panose="02010600040101010101" pitchFamily="2" charset="-122"/>
              <a:ea typeface="华文细黑" panose="02010600040101010101" pitchFamily="2" charset="-122"/>
            </a:endParaRPr>
          </a:p>
          <a:p>
            <a:pPr algn="ctr">
              <a:lnSpc>
                <a:spcPts val="7000"/>
              </a:lnSpc>
            </a:pPr>
            <a:r>
              <a:rPr lang="en-US" altLang="zh-CN" sz="3200" b="1" dirty="0">
                <a:solidFill>
                  <a:schemeClr val="bg2">
                    <a:lumMod val="25000"/>
                  </a:schemeClr>
                </a:solidFill>
                <a:latin typeface="华文细黑" panose="02010600040101010101" pitchFamily="2" charset="-122"/>
                <a:ea typeface="华文细黑" panose="02010600040101010101" pitchFamily="2" charset="-122"/>
              </a:rPr>
              <a:t>Discussion</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7909768" y="1863724"/>
            <a:ext cx="2373351" cy="1928348"/>
            <a:chOff x="715218" y="1873884"/>
            <a:chExt cx="2727990" cy="2216492"/>
          </a:xfrm>
        </p:grpSpPr>
        <p:graphicFrame>
          <p:nvGraphicFramePr>
            <p:cNvPr id="10" name="Content Placeholder 3"/>
            <p:cNvGraphicFramePr/>
            <p:nvPr/>
          </p:nvGraphicFramePr>
          <p:xfrm>
            <a:off x="715218" y="1873884"/>
            <a:ext cx="2727990" cy="2216492"/>
          </p:xfrm>
          <a:graphic>
            <a:graphicData uri="http://schemas.openxmlformats.org/drawingml/2006/chart">
              <c:chart xmlns:c="http://schemas.openxmlformats.org/drawingml/2006/chart" xmlns:r="http://schemas.openxmlformats.org/officeDocument/2006/relationships" r:id="rId1"/>
            </a:graphicData>
          </a:graphic>
        </p:graphicFrame>
        <p:sp>
          <p:nvSpPr>
            <p:cNvPr id="13" name="文本框 12"/>
            <p:cNvSpPr txBox="1"/>
            <p:nvPr/>
          </p:nvSpPr>
          <p:spPr>
            <a:xfrm>
              <a:off x="1726109" y="3231470"/>
              <a:ext cx="899218" cy="458368"/>
            </a:xfrm>
            <a:prstGeom prst="rect">
              <a:avLst/>
            </a:prstGeom>
            <a:noFill/>
          </p:spPr>
          <p:txBody>
            <a:bodyPr wrap="square" rtlCol="0">
              <a:spAutoFit/>
            </a:bodyPr>
            <a:lstStyle/>
            <a:p>
              <a:r>
                <a:rPr lang="en-US" altLang="zh-CN" sz="2000" dirty="0" smtClean="0">
                  <a:solidFill>
                    <a:srgbClr val="275791"/>
                  </a:solidFill>
                  <a:latin typeface="Arial Rounded MT Bold" panose="020F0704030504030204" pitchFamily="34" charset="0"/>
                </a:rPr>
                <a:t>75</a:t>
              </a:r>
              <a:r>
                <a:rPr lang="en-US" altLang="zh-CN" sz="1600" dirty="0" smtClean="0">
                  <a:solidFill>
                    <a:srgbClr val="275791"/>
                  </a:solidFill>
                  <a:latin typeface="Arial Rounded MT Bold" panose="020F0704030504030204" pitchFamily="34" charset="0"/>
                </a:rPr>
                <a:t>%</a:t>
              </a:r>
              <a:endParaRPr lang="zh-CN" altLang="en-US" sz="1600" dirty="0">
                <a:solidFill>
                  <a:srgbClr val="275791"/>
                </a:solidFill>
                <a:latin typeface="Arial Rounded MT Bold" panose="020F0704030504030204" pitchFamily="34" charset="0"/>
              </a:endParaRPr>
            </a:p>
          </p:txBody>
        </p:sp>
        <p:grpSp>
          <p:nvGrpSpPr>
            <p:cNvPr id="17" name="Group 19"/>
            <p:cNvGrpSpPr>
              <a:grpSpLocks noChangeAspect="1"/>
            </p:cNvGrpSpPr>
            <p:nvPr/>
          </p:nvGrpSpPr>
          <p:grpSpPr bwMode="auto">
            <a:xfrm>
              <a:off x="1856630" y="2525050"/>
              <a:ext cx="445166" cy="495896"/>
              <a:chOff x="3056" y="2785"/>
              <a:chExt cx="351" cy="391"/>
            </a:xfrm>
          </p:grpSpPr>
          <p:sp>
            <p:nvSpPr>
              <p:cNvPr id="18" name="AutoShape 18"/>
              <p:cNvSpPr>
                <a:spLocks noChangeAspect="1" noChangeArrowheads="1" noTextEdit="1"/>
              </p:cNvSpPr>
              <p:nvPr/>
            </p:nvSpPr>
            <p:spPr bwMode="auto">
              <a:xfrm>
                <a:off x="3056" y="2785"/>
                <a:ext cx="351"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Freeform 20"/>
              <p:cNvSpPr/>
              <p:nvPr/>
            </p:nvSpPr>
            <p:spPr bwMode="auto">
              <a:xfrm>
                <a:off x="3201" y="2782"/>
                <a:ext cx="29" cy="148"/>
              </a:xfrm>
              <a:custGeom>
                <a:avLst/>
                <a:gdLst>
                  <a:gd name="T0" fmla="*/ 5 w 17"/>
                  <a:gd name="T1" fmla="*/ 42 h 89"/>
                  <a:gd name="T2" fmla="*/ 2 w 17"/>
                  <a:gd name="T3" fmla="*/ 53 h 89"/>
                  <a:gd name="T4" fmla="*/ 5 w 17"/>
                  <a:gd name="T5" fmla="*/ 88 h 89"/>
                  <a:gd name="T6" fmla="*/ 8 w 17"/>
                  <a:gd name="T7" fmla="*/ 89 h 89"/>
                  <a:gd name="T8" fmla="*/ 9 w 17"/>
                  <a:gd name="T9" fmla="*/ 89 h 89"/>
                  <a:gd name="T10" fmla="*/ 11 w 17"/>
                  <a:gd name="T11" fmla="*/ 84 h 89"/>
                  <a:gd name="T12" fmla="*/ 8 w 17"/>
                  <a:gd name="T13" fmla="*/ 54 h 89"/>
                  <a:gd name="T14" fmla="*/ 12 w 17"/>
                  <a:gd name="T15" fmla="*/ 45 h 89"/>
                  <a:gd name="T16" fmla="*/ 15 w 17"/>
                  <a:gd name="T17" fmla="*/ 35 h 89"/>
                  <a:gd name="T18" fmla="*/ 8 w 17"/>
                  <a:gd name="T19" fmla="*/ 3 h 89"/>
                  <a:gd name="T20" fmla="*/ 3 w 17"/>
                  <a:gd name="T21" fmla="*/ 1 h 89"/>
                  <a:gd name="T22" fmla="*/ 2 w 17"/>
                  <a:gd name="T23" fmla="*/ 6 h 89"/>
                  <a:gd name="T24" fmla="*/ 8 w 17"/>
                  <a:gd name="T25" fmla="*/ 34 h 89"/>
                  <a:gd name="T26" fmla="*/ 5 w 17"/>
                  <a:gd name="T2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89">
                    <a:moveTo>
                      <a:pt x="5" y="42"/>
                    </a:moveTo>
                    <a:cubicBezTo>
                      <a:pt x="4" y="45"/>
                      <a:pt x="3" y="49"/>
                      <a:pt x="2" y="53"/>
                    </a:cubicBezTo>
                    <a:cubicBezTo>
                      <a:pt x="0" y="64"/>
                      <a:pt x="0" y="78"/>
                      <a:pt x="5" y="88"/>
                    </a:cubicBezTo>
                    <a:cubicBezTo>
                      <a:pt x="5" y="89"/>
                      <a:pt x="7" y="89"/>
                      <a:pt x="8" y="89"/>
                    </a:cubicBezTo>
                    <a:cubicBezTo>
                      <a:pt x="8" y="89"/>
                      <a:pt x="9" y="89"/>
                      <a:pt x="9" y="89"/>
                    </a:cubicBezTo>
                    <a:cubicBezTo>
                      <a:pt x="11" y="88"/>
                      <a:pt x="12" y="86"/>
                      <a:pt x="11" y="84"/>
                    </a:cubicBezTo>
                    <a:cubicBezTo>
                      <a:pt x="7" y="77"/>
                      <a:pt x="7" y="63"/>
                      <a:pt x="8" y="54"/>
                    </a:cubicBezTo>
                    <a:cubicBezTo>
                      <a:pt x="9" y="51"/>
                      <a:pt x="10" y="48"/>
                      <a:pt x="12" y="45"/>
                    </a:cubicBezTo>
                    <a:cubicBezTo>
                      <a:pt x="13" y="42"/>
                      <a:pt x="14" y="39"/>
                      <a:pt x="15" y="35"/>
                    </a:cubicBezTo>
                    <a:cubicBezTo>
                      <a:pt x="17" y="24"/>
                      <a:pt x="13" y="13"/>
                      <a:pt x="8" y="3"/>
                    </a:cubicBezTo>
                    <a:cubicBezTo>
                      <a:pt x="7" y="1"/>
                      <a:pt x="5" y="0"/>
                      <a:pt x="3" y="1"/>
                    </a:cubicBezTo>
                    <a:cubicBezTo>
                      <a:pt x="2" y="2"/>
                      <a:pt x="1" y="4"/>
                      <a:pt x="2" y="6"/>
                    </a:cubicBezTo>
                    <a:cubicBezTo>
                      <a:pt x="5" y="12"/>
                      <a:pt x="10" y="23"/>
                      <a:pt x="8" y="34"/>
                    </a:cubicBezTo>
                    <a:cubicBezTo>
                      <a:pt x="8" y="37"/>
                      <a:pt x="7" y="39"/>
                      <a:pt x="5" y="42"/>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1"/>
              <p:cNvSpPr/>
              <p:nvPr/>
            </p:nvSpPr>
            <p:spPr bwMode="auto">
              <a:xfrm>
                <a:off x="3158" y="2835"/>
                <a:ext cx="32" cy="97"/>
              </a:xfrm>
              <a:custGeom>
                <a:avLst/>
                <a:gdLst>
                  <a:gd name="T0" fmla="*/ 7 w 19"/>
                  <a:gd name="T1" fmla="*/ 30 h 58"/>
                  <a:gd name="T2" fmla="*/ 10 w 19"/>
                  <a:gd name="T3" fmla="*/ 35 h 58"/>
                  <a:gd name="T4" fmla="*/ 8 w 19"/>
                  <a:gd name="T5" fmla="*/ 52 h 58"/>
                  <a:gd name="T6" fmla="*/ 9 w 19"/>
                  <a:gd name="T7" fmla="*/ 57 h 58"/>
                  <a:gd name="T8" fmla="*/ 11 w 19"/>
                  <a:gd name="T9" fmla="*/ 58 h 58"/>
                  <a:gd name="T10" fmla="*/ 14 w 19"/>
                  <a:gd name="T11" fmla="*/ 56 h 58"/>
                  <a:gd name="T12" fmla="*/ 16 w 19"/>
                  <a:gd name="T13" fmla="*/ 33 h 58"/>
                  <a:gd name="T14" fmla="*/ 12 w 19"/>
                  <a:gd name="T15" fmla="*/ 26 h 58"/>
                  <a:gd name="T16" fmla="*/ 9 w 19"/>
                  <a:gd name="T17" fmla="*/ 22 h 58"/>
                  <a:gd name="T18" fmla="*/ 15 w 19"/>
                  <a:gd name="T19" fmla="*/ 6 h 58"/>
                  <a:gd name="T20" fmla="*/ 14 w 19"/>
                  <a:gd name="T21" fmla="*/ 1 h 58"/>
                  <a:gd name="T22" fmla="*/ 10 w 19"/>
                  <a:gd name="T23" fmla="*/ 2 h 58"/>
                  <a:gd name="T24" fmla="*/ 3 w 19"/>
                  <a:gd name="T25" fmla="*/ 24 h 58"/>
                  <a:gd name="T26" fmla="*/ 7 w 19"/>
                  <a:gd name="T2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58">
                    <a:moveTo>
                      <a:pt x="7" y="30"/>
                    </a:moveTo>
                    <a:cubicBezTo>
                      <a:pt x="8" y="32"/>
                      <a:pt x="9" y="34"/>
                      <a:pt x="10" y="35"/>
                    </a:cubicBezTo>
                    <a:cubicBezTo>
                      <a:pt x="12" y="41"/>
                      <a:pt x="12" y="48"/>
                      <a:pt x="8" y="52"/>
                    </a:cubicBezTo>
                    <a:cubicBezTo>
                      <a:pt x="7" y="53"/>
                      <a:pt x="7" y="56"/>
                      <a:pt x="9" y="57"/>
                    </a:cubicBezTo>
                    <a:cubicBezTo>
                      <a:pt x="9" y="57"/>
                      <a:pt x="10" y="58"/>
                      <a:pt x="11" y="58"/>
                    </a:cubicBezTo>
                    <a:cubicBezTo>
                      <a:pt x="12" y="58"/>
                      <a:pt x="13" y="57"/>
                      <a:pt x="14" y="56"/>
                    </a:cubicBezTo>
                    <a:cubicBezTo>
                      <a:pt x="19" y="50"/>
                      <a:pt x="19" y="40"/>
                      <a:pt x="16" y="33"/>
                    </a:cubicBezTo>
                    <a:cubicBezTo>
                      <a:pt x="15" y="30"/>
                      <a:pt x="14" y="28"/>
                      <a:pt x="12" y="26"/>
                    </a:cubicBezTo>
                    <a:cubicBezTo>
                      <a:pt x="11" y="25"/>
                      <a:pt x="10" y="23"/>
                      <a:pt x="9" y="22"/>
                    </a:cubicBezTo>
                    <a:cubicBezTo>
                      <a:pt x="8" y="16"/>
                      <a:pt x="13" y="10"/>
                      <a:pt x="15" y="6"/>
                    </a:cubicBezTo>
                    <a:cubicBezTo>
                      <a:pt x="16" y="4"/>
                      <a:pt x="16" y="2"/>
                      <a:pt x="14" y="1"/>
                    </a:cubicBezTo>
                    <a:cubicBezTo>
                      <a:pt x="13" y="0"/>
                      <a:pt x="11" y="0"/>
                      <a:pt x="10" y="2"/>
                    </a:cubicBezTo>
                    <a:cubicBezTo>
                      <a:pt x="6" y="7"/>
                      <a:pt x="0" y="15"/>
                      <a:pt x="3" y="24"/>
                    </a:cubicBezTo>
                    <a:cubicBezTo>
                      <a:pt x="4" y="26"/>
                      <a:pt x="5" y="28"/>
                      <a:pt x="7" y="30"/>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2"/>
              <p:cNvSpPr/>
              <p:nvPr/>
            </p:nvSpPr>
            <p:spPr bwMode="auto">
              <a:xfrm>
                <a:off x="3235" y="2832"/>
                <a:ext cx="37" cy="98"/>
              </a:xfrm>
              <a:custGeom>
                <a:avLst/>
                <a:gdLst>
                  <a:gd name="T0" fmla="*/ 8 w 22"/>
                  <a:gd name="T1" fmla="*/ 31 h 59"/>
                  <a:gd name="T2" fmla="*/ 12 w 22"/>
                  <a:gd name="T3" fmla="*/ 37 h 59"/>
                  <a:gd name="T4" fmla="*/ 10 w 22"/>
                  <a:gd name="T5" fmla="*/ 53 h 59"/>
                  <a:gd name="T6" fmla="*/ 10 w 22"/>
                  <a:gd name="T7" fmla="*/ 58 h 59"/>
                  <a:gd name="T8" fmla="*/ 12 w 22"/>
                  <a:gd name="T9" fmla="*/ 59 h 59"/>
                  <a:gd name="T10" fmla="*/ 15 w 22"/>
                  <a:gd name="T11" fmla="*/ 58 h 59"/>
                  <a:gd name="T12" fmla="*/ 18 w 22"/>
                  <a:gd name="T13" fmla="*/ 34 h 59"/>
                  <a:gd name="T14" fmla="*/ 13 w 22"/>
                  <a:gd name="T15" fmla="*/ 27 h 59"/>
                  <a:gd name="T16" fmla="*/ 10 w 22"/>
                  <a:gd name="T17" fmla="*/ 22 h 59"/>
                  <a:gd name="T18" fmla="*/ 17 w 22"/>
                  <a:gd name="T19" fmla="*/ 6 h 59"/>
                  <a:gd name="T20" fmla="*/ 17 w 22"/>
                  <a:gd name="T21" fmla="*/ 2 h 59"/>
                  <a:gd name="T22" fmla="*/ 12 w 22"/>
                  <a:gd name="T23" fmla="*/ 2 h 59"/>
                  <a:gd name="T24" fmla="*/ 3 w 22"/>
                  <a:gd name="T25" fmla="*/ 24 h 59"/>
                  <a:gd name="T26" fmla="*/ 8 w 22"/>
                  <a:gd name="T27"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59">
                    <a:moveTo>
                      <a:pt x="8" y="31"/>
                    </a:moveTo>
                    <a:cubicBezTo>
                      <a:pt x="10" y="33"/>
                      <a:pt x="11" y="35"/>
                      <a:pt x="12" y="37"/>
                    </a:cubicBezTo>
                    <a:cubicBezTo>
                      <a:pt x="14" y="42"/>
                      <a:pt x="15" y="49"/>
                      <a:pt x="10" y="53"/>
                    </a:cubicBezTo>
                    <a:cubicBezTo>
                      <a:pt x="9" y="55"/>
                      <a:pt x="8" y="57"/>
                      <a:pt x="10" y="58"/>
                    </a:cubicBezTo>
                    <a:cubicBezTo>
                      <a:pt x="10" y="59"/>
                      <a:pt x="11" y="59"/>
                      <a:pt x="12" y="59"/>
                    </a:cubicBezTo>
                    <a:cubicBezTo>
                      <a:pt x="13" y="59"/>
                      <a:pt x="14" y="59"/>
                      <a:pt x="15" y="58"/>
                    </a:cubicBezTo>
                    <a:cubicBezTo>
                      <a:pt x="22" y="52"/>
                      <a:pt x="21" y="42"/>
                      <a:pt x="18" y="34"/>
                    </a:cubicBezTo>
                    <a:cubicBezTo>
                      <a:pt x="17" y="31"/>
                      <a:pt x="15" y="29"/>
                      <a:pt x="13" y="27"/>
                    </a:cubicBezTo>
                    <a:cubicBezTo>
                      <a:pt x="12" y="25"/>
                      <a:pt x="10" y="24"/>
                      <a:pt x="10" y="22"/>
                    </a:cubicBezTo>
                    <a:cubicBezTo>
                      <a:pt x="8" y="17"/>
                      <a:pt x="14" y="10"/>
                      <a:pt x="17" y="6"/>
                    </a:cubicBezTo>
                    <a:cubicBezTo>
                      <a:pt x="19" y="5"/>
                      <a:pt x="19" y="3"/>
                      <a:pt x="17" y="2"/>
                    </a:cubicBezTo>
                    <a:cubicBezTo>
                      <a:pt x="16" y="0"/>
                      <a:pt x="14" y="0"/>
                      <a:pt x="12" y="2"/>
                    </a:cubicBezTo>
                    <a:cubicBezTo>
                      <a:pt x="8" y="7"/>
                      <a:pt x="0" y="15"/>
                      <a:pt x="3" y="24"/>
                    </a:cubicBezTo>
                    <a:cubicBezTo>
                      <a:pt x="4" y="27"/>
                      <a:pt x="6" y="29"/>
                      <a:pt x="8" y="31"/>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3"/>
              <p:cNvSpPr>
                <a:spLocks noEditPoints="1"/>
              </p:cNvSpPr>
              <p:nvPr/>
            </p:nvSpPr>
            <p:spPr bwMode="auto">
              <a:xfrm>
                <a:off x="3262" y="2967"/>
                <a:ext cx="147" cy="134"/>
              </a:xfrm>
              <a:custGeom>
                <a:avLst/>
                <a:gdLst>
                  <a:gd name="T0" fmla="*/ 44 w 88"/>
                  <a:gd name="T1" fmla="*/ 80 h 80"/>
                  <a:gd name="T2" fmla="*/ 0 w 88"/>
                  <a:gd name="T3" fmla="*/ 40 h 80"/>
                  <a:gd name="T4" fmla="*/ 44 w 88"/>
                  <a:gd name="T5" fmla="*/ 0 h 80"/>
                  <a:gd name="T6" fmla="*/ 88 w 88"/>
                  <a:gd name="T7" fmla="*/ 40 h 80"/>
                  <a:gd name="T8" fmla="*/ 44 w 88"/>
                  <a:gd name="T9" fmla="*/ 80 h 80"/>
                  <a:gd name="T10" fmla="*/ 44 w 88"/>
                  <a:gd name="T11" fmla="*/ 13 h 80"/>
                  <a:gd name="T12" fmla="*/ 12 w 88"/>
                  <a:gd name="T13" fmla="*/ 40 h 80"/>
                  <a:gd name="T14" fmla="*/ 44 w 88"/>
                  <a:gd name="T15" fmla="*/ 67 h 80"/>
                  <a:gd name="T16" fmla="*/ 75 w 88"/>
                  <a:gd name="T17" fmla="*/ 40 h 80"/>
                  <a:gd name="T18" fmla="*/ 44 w 88"/>
                  <a:gd name="T19"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0">
                    <a:moveTo>
                      <a:pt x="44" y="80"/>
                    </a:moveTo>
                    <a:cubicBezTo>
                      <a:pt x="19" y="80"/>
                      <a:pt x="0" y="62"/>
                      <a:pt x="0" y="40"/>
                    </a:cubicBezTo>
                    <a:cubicBezTo>
                      <a:pt x="0" y="18"/>
                      <a:pt x="19" y="0"/>
                      <a:pt x="44" y="0"/>
                    </a:cubicBezTo>
                    <a:cubicBezTo>
                      <a:pt x="68" y="0"/>
                      <a:pt x="88" y="18"/>
                      <a:pt x="88" y="40"/>
                    </a:cubicBezTo>
                    <a:cubicBezTo>
                      <a:pt x="88" y="62"/>
                      <a:pt x="68" y="80"/>
                      <a:pt x="44" y="80"/>
                    </a:cubicBezTo>
                    <a:close/>
                    <a:moveTo>
                      <a:pt x="44" y="13"/>
                    </a:moveTo>
                    <a:cubicBezTo>
                      <a:pt x="26" y="13"/>
                      <a:pt x="12" y="25"/>
                      <a:pt x="12" y="40"/>
                    </a:cubicBezTo>
                    <a:cubicBezTo>
                      <a:pt x="12" y="55"/>
                      <a:pt x="26" y="67"/>
                      <a:pt x="44" y="67"/>
                    </a:cubicBezTo>
                    <a:cubicBezTo>
                      <a:pt x="61" y="67"/>
                      <a:pt x="75" y="55"/>
                      <a:pt x="75" y="40"/>
                    </a:cubicBezTo>
                    <a:cubicBezTo>
                      <a:pt x="75" y="25"/>
                      <a:pt x="61" y="13"/>
                      <a:pt x="44" y="13"/>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4"/>
              <p:cNvSpPr/>
              <p:nvPr/>
            </p:nvSpPr>
            <p:spPr bwMode="auto">
              <a:xfrm>
                <a:off x="3093" y="2952"/>
                <a:ext cx="249" cy="167"/>
              </a:xfrm>
              <a:custGeom>
                <a:avLst/>
                <a:gdLst>
                  <a:gd name="T0" fmla="*/ 20 w 149"/>
                  <a:gd name="T1" fmla="*/ 100 h 100"/>
                  <a:gd name="T2" fmla="*/ 129 w 149"/>
                  <a:gd name="T3" fmla="*/ 100 h 100"/>
                  <a:gd name="T4" fmla="*/ 149 w 149"/>
                  <a:gd name="T5" fmla="*/ 61 h 100"/>
                  <a:gd name="T6" fmla="*/ 149 w 149"/>
                  <a:gd name="T7" fmla="*/ 0 h 100"/>
                  <a:gd name="T8" fmla="*/ 0 w 149"/>
                  <a:gd name="T9" fmla="*/ 0 h 100"/>
                  <a:gd name="T10" fmla="*/ 0 w 149"/>
                  <a:gd name="T11" fmla="*/ 61 h 100"/>
                  <a:gd name="T12" fmla="*/ 20 w 149"/>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49" h="100">
                    <a:moveTo>
                      <a:pt x="20" y="100"/>
                    </a:moveTo>
                    <a:cubicBezTo>
                      <a:pt x="129" y="100"/>
                      <a:pt x="129" y="100"/>
                      <a:pt x="129" y="100"/>
                    </a:cubicBezTo>
                    <a:cubicBezTo>
                      <a:pt x="141" y="91"/>
                      <a:pt x="149" y="77"/>
                      <a:pt x="149" y="61"/>
                    </a:cubicBezTo>
                    <a:cubicBezTo>
                      <a:pt x="149" y="0"/>
                      <a:pt x="149" y="0"/>
                      <a:pt x="149" y="0"/>
                    </a:cubicBezTo>
                    <a:cubicBezTo>
                      <a:pt x="0" y="0"/>
                      <a:pt x="0" y="0"/>
                      <a:pt x="0" y="0"/>
                    </a:cubicBezTo>
                    <a:cubicBezTo>
                      <a:pt x="0" y="61"/>
                      <a:pt x="0" y="61"/>
                      <a:pt x="0" y="61"/>
                    </a:cubicBezTo>
                    <a:cubicBezTo>
                      <a:pt x="0" y="77"/>
                      <a:pt x="8" y="91"/>
                      <a:pt x="20" y="100"/>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5"/>
              <p:cNvSpPr/>
              <p:nvPr/>
            </p:nvSpPr>
            <p:spPr bwMode="auto">
              <a:xfrm>
                <a:off x="3058" y="3121"/>
                <a:ext cx="321" cy="55"/>
              </a:xfrm>
              <a:custGeom>
                <a:avLst/>
                <a:gdLst>
                  <a:gd name="T0" fmla="*/ 192 w 192"/>
                  <a:gd name="T1" fmla="*/ 0 h 33"/>
                  <a:gd name="T2" fmla="*/ 96 w 192"/>
                  <a:gd name="T3" fmla="*/ 33 h 33"/>
                  <a:gd name="T4" fmla="*/ 0 w 192"/>
                  <a:gd name="T5" fmla="*/ 0 h 33"/>
                  <a:gd name="T6" fmla="*/ 192 w 192"/>
                  <a:gd name="T7" fmla="*/ 0 h 33"/>
                </a:gdLst>
                <a:ahLst/>
                <a:cxnLst>
                  <a:cxn ang="0">
                    <a:pos x="T0" y="T1"/>
                  </a:cxn>
                  <a:cxn ang="0">
                    <a:pos x="T2" y="T3"/>
                  </a:cxn>
                  <a:cxn ang="0">
                    <a:pos x="T4" y="T5"/>
                  </a:cxn>
                  <a:cxn ang="0">
                    <a:pos x="T6" y="T7"/>
                  </a:cxn>
                </a:cxnLst>
                <a:rect l="0" t="0" r="r" b="b"/>
                <a:pathLst>
                  <a:path w="192" h="33">
                    <a:moveTo>
                      <a:pt x="192" y="0"/>
                    </a:moveTo>
                    <a:cubicBezTo>
                      <a:pt x="176" y="19"/>
                      <a:pt x="139" y="33"/>
                      <a:pt x="96" y="33"/>
                    </a:cubicBezTo>
                    <a:cubicBezTo>
                      <a:pt x="52" y="33"/>
                      <a:pt x="15" y="19"/>
                      <a:pt x="0" y="0"/>
                    </a:cubicBezTo>
                    <a:cubicBezTo>
                      <a:pt x="192" y="0"/>
                      <a:pt x="192" y="0"/>
                      <a:pt x="192" y="0"/>
                    </a:cubicBezTo>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 name="组合 4"/>
          <p:cNvGrpSpPr>
            <a:grpSpLocks noChangeAspect="1"/>
          </p:cNvGrpSpPr>
          <p:nvPr/>
        </p:nvGrpSpPr>
        <p:grpSpPr>
          <a:xfrm>
            <a:off x="4896753" y="1863721"/>
            <a:ext cx="2400631" cy="1950513"/>
            <a:chOff x="6171198" y="1873881"/>
            <a:chExt cx="2727990" cy="2216492"/>
          </a:xfrm>
        </p:grpSpPr>
        <p:graphicFrame>
          <p:nvGraphicFramePr>
            <p:cNvPr id="12" name="Content Placeholder 3"/>
            <p:cNvGraphicFramePr/>
            <p:nvPr/>
          </p:nvGraphicFramePr>
          <p:xfrm>
            <a:off x="6171198" y="1873881"/>
            <a:ext cx="2727990" cy="2216492"/>
          </p:xfrm>
          <a:graphic>
            <a:graphicData uri="http://schemas.openxmlformats.org/drawingml/2006/chart">
              <c:chart xmlns:c="http://schemas.openxmlformats.org/drawingml/2006/chart" xmlns:r="http://schemas.openxmlformats.org/officeDocument/2006/relationships" r:id="rId2"/>
            </a:graphicData>
          </a:graphic>
        </p:graphicFrame>
        <p:sp>
          <p:nvSpPr>
            <p:cNvPr id="15" name="文本框 14"/>
            <p:cNvSpPr txBox="1"/>
            <p:nvPr/>
          </p:nvSpPr>
          <p:spPr>
            <a:xfrm>
              <a:off x="7182147" y="3231915"/>
              <a:ext cx="995796" cy="453159"/>
            </a:xfrm>
            <a:prstGeom prst="rect">
              <a:avLst/>
            </a:prstGeom>
            <a:noFill/>
          </p:spPr>
          <p:txBody>
            <a:bodyPr wrap="square" rtlCol="0">
              <a:spAutoFit/>
            </a:bodyPr>
            <a:lstStyle/>
            <a:p>
              <a:r>
                <a:rPr lang="en-US" altLang="zh-CN" sz="2000" dirty="0" smtClean="0">
                  <a:solidFill>
                    <a:srgbClr val="275791"/>
                  </a:solidFill>
                  <a:latin typeface="Arial Rounded MT Bold" panose="020F0704030504030204" pitchFamily="34" charset="0"/>
                </a:rPr>
                <a:t>63</a:t>
              </a:r>
              <a:r>
                <a:rPr lang="en-US" altLang="zh-CN" sz="1600" dirty="0" smtClean="0">
                  <a:solidFill>
                    <a:srgbClr val="275791"/>
                  </a:solidFill>
                  <a:latin typeface="Arial Rounded MT Bold" panose="020F0704030504030204" pitchFamily="34" charset="0"/>
                </a:rPr>
                <a:t>%</a:t>
              </a:r>
              <a:endParaRPr lang="zh-CN" altLang="en-US" sz="1600" dirty="0">
                <a:solidFill>
                  <a:srgbClr val="275791"/>
                </a:solidFill>
                <a:latin typeface="Arial Rounded MT Bold" panose="020F0704030504030204" pitchFamily="34" charset="0"/>
              </a:endParaRPr>
            </a:p>
          </p:txBody>
        </p:sp>
        <p:sp>
          <p:nvSpPr>
            <p:cNvPr id="28" name="Freeform 22"/>
            <p:cNvSpPr>
              <a:spLocks noEditPoints="1"/>
            </p:cNvSpPr>
            <p:nvPr/>
          </p:nvSpPr>
          <p:spPr bwMode="auto">
            <a:xfrm>
              <a:off x="7317431" y="2584659"/>
              <a:ext cx="435524" cy="395526"/>
            </a:xfrm>
            <a:custGeom>
              <a:avLst/>
              <a:gdLst>
                <a:gd name="T0" fmla="*/ 179 w 220"/>
                <a:gd name="T1" fmla="*/ 116 h 199"/>
                <a:gd name="T2" fmla="*/ 149 w 220"/>
                <a:gd name="T3" fmla="*/ 128 h 199"/>
                <a:gd name="T4" fmla="*/ 131 w 220"/>
                <a:gd name="T5" fmla="*/ 103 h 199"/>
                <a:gd name="T6" fmla="*/ 131 w 220"/>
                <a:gd name="T7" fmla="*/ 103 h 199"/>
                <a:gd name="T8" fmla="*/ 130 w 220"/>
                <a:gd name="T9" fmla="*/ 102 h 199"/>
                <a:gd name="T10" fmla="*/ 177 w 220"/>
                <a:gd name="T11" fmla="*/ 35 h 199"/>
                <a:gd name="T12" fmla="*/ 175 w 220"/>
                <a:gd name="T13" fmla="*/ 8 h 199"/>
                <a:gd name="T14" fmla="*/ 149 w 220"/>
                <a:gd name="T15" fmla="*/ 15 h 199"/>
                <a:gd name="T16" fmla="*/ 110 w 220"/>
                <a:gd name="T17" fmla="*/ 72 h 199"/>
                <a:gd name="T18" fmla="*/ 70 w 220"/>
                <a:gd name="T19" fmla="*/ 15 h 199"/>
                <a:gd name="T20" fmla="*/ 44 w 220"/>
                <a:gd name="T21" fmla="*/ 6 h 199"/>
                <a:gd name="T22" fmla="*/ 42 w 220"/>
                <a:gd name="T23" fmla="*/ 35 h 199"/>
                <a:gd name="T24" fmla="*/ 89 w 220"/>
                <a:gd name="T25" fmla="*/ 102 h 199"/>
                <a:gd name="T26" fmla="*/ 88 w 220"/>
                <a:gd name="T27" fmla="*/ 103 h 199"/>
                <a:gd name="T28" fmla="*/ 88 w 220"/>
                <a:gd name="T29" fmla="*/ 103 h 199"/>
                <a:gd name="T30" fmla="*/ 71 w 220"/>
                <a:gd name="T31" fmla="*/ 128 h 199"/>
                <a:gd name="T32" fmla="*/ 41 w 220"/>
                <a:gd name="T33" fmla="*/ 116 h 199"/>
                <a:gd name="T34" fmla="*/ 0 w 220"/>
                <a:gd name="T35" fmla="*/ 157 h 199"/>
                <a:gd name="T36" fmla="*/ 41 w 220"/>
                <a:gd name="T37" fmla="*/ 198 h 199"/>
                <a:gd name="T38" fmla="*/ 70 w 220"/>
                <a:gd name="T39" fmla="*/ 189 h 199"/>
                <a:gd name="T40" fmla="*/ 97 w 220"/>
                <a:gd name="T41" fmla="*/ 149 h 199"/>
                <a:gd name="T42" fmla="*/ 102 w 220"/>
                <a:gd name="T43" fmla="*/ 143 h 199"/>
                <a:gd name="T44" fmla="*/ 102 w 220"/>
                <a:gd name="T45" fmla="*/ 143 h 199"/>
                <a:gd name="T46" fmla="*/ 110 w 220"/>
                <a:gd name="T47" fmla="*/ 132 h 199"/>
                <a:gd name="T48" fmla="*/ 110 w 220"/>
                <a:gd name="T49" fmla="*/ 132 h 199"/>
                <a:gd name="T50" fmla="*/ 119 w 220"/>
                <a:gd name="T51" fmla="*/ 145 h 199"/>
                <a:gd name="T52" fmla="*/ 119 w 220"/>
                <a:gd name="T53" fmla="*/ 145 h 199"/>
                <a:gd name="T54" fmla="*/ 125 w 220"/>
                <a:gd name="T55" fmla="*/ 154 h 199"/>
                <a:gd name="T56" fmla="*/ 125 w 220"/>
                <a:gd name="T57" fmla="*/ 154 h 199"/>
                <a:gd name="T58" fmla="*/ 150 w 220"/>
                <a:gd name="T59" fmla="*/ 189 h 199"/>
                <a:gd name="T60" fmla="*/ 179 w 220"/>
                <a:gd name="T61" fmla="*/ 198 h 199"/>
                <a:gd name="T62" fmla="*/ 220 w 220"/>
                <a:gd name="T63" fmla="*/ 157 h 199"/>
                <a:gd name="T64" fmla="*/ 179 w 220"/>
                <a:gd name="T65" fmla="*/ 116 h 199"/>
                <a:gd name="T66" fmla="*/ 41 w 220"/>
                <a:gd name="T67" fmla="*/ 174 h 199"/>
                <a:gd name="T68" fmla="*/ 24 w 220"/>
                <a:gd name="T69" fmla="*/ 157 h 199"/>
                <a:gd name="T70" fmla="*/ 41 w 220"/>
                <a:gd name="T71" fmla="*/ 140 h 199"/>
                <a:gd name="T72" fmla="*/ 58 w 220"/>
                <a:gd name="T73" fmla="*/ 157 h 199"/>
                <a:gd name="T74" fmla="*/ 41 w 220"/>
                <a:gd name="T75" fmla="*/ 174 h 199"/>
                <a:gd name="T76" fmla="*/ 109 w 220"/>
                <a:gd name="T77" fmla="*/ 111 h 199"/>
                <a:gd name="T78" fmla="*/ 100 w 220"/>
                <a:gd name="T79" fmla="*/ 101 h 199"/>
                <a:gd name="T80" fmla="*/ 109 w 220"/>
                <a:gd name="T81" fmla="*/ 92 h 199"/>
                <a:gd name="T82" fmla="*/ 119 w 220"/>
                <a:gd name="T83" fmla="*/ 101 h 199"/>
                <a:gd name="T84" fmla="*/ 109 w 220"/>
                <a:gd name="T85" fmla="*/ 111 h 199"/>
                <a:gd name="T86" fmla="*/ 180 w 220"/>
                <a:gd name="T87" fmla="*/ 174 h 199"/>
                <a:gd name="T88" fmla="*/ 163 w 220"/>
                <a:gd name="T89" fmla="*/ 157 h 199"/>
                <a:gd name="T90" fmla="*/ 180 w 220"/>
                <a:gd name="T91" fmla="*/ 140 h 199"/>
                <a:gd name="T92" fmla="*/ 197 w 220"/>
                <a:gd name="T93" fmla="*/ 157 h 199"/>
                <a:gd name="T94" fmla="*/ 180 w 220"/>
                <a:gd name="T95" fmla="*/ 17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0" h="199">
                  <a:moveTo>
                    <a:pt x="179" y="116"/>
                  </a:moveTo>
                  <a:cubicBezTo>
                    <a:pt x="167" y="116"/>
                    <a:pt x="157" y="121"/>
                    <a:pt x="149" y="128"/>
                  </a:cubicBezTo>
                  <a:cubicBezTo>
                    <a:pt x="131" y="103"/>
                    <a:pt x="131" y="103"/>
                    <a:pt x="131" y="103"/>
                  </a:cubicBezTo>
                  <a:cubicBezTo>
                    <a:pt x="131" y="103"/>
                    <a:pt x="131" y="103"/>
                    <a:pt x="131" y="103"/>
                  </a:cubicBezTo>
                  <a:cubicBezTo>
                    <a:pt x="130" y="102"/>
                    <a:pt x="130" y="102"/>
                    <a:pt x="130" y="102"/>
                  </a:cubicBezTo>
                  <a:cubicBezTo>
                    <a:pt x="177" y="35"/>
                    <a:pt x="177" y="35"/>
                    <a:pt x="177" y="35"/>
                  </a:cubicBezTo>
                  <a:cubicBezTo>
                    <a:pt x="184" y="25"/>
                    <a:pt x="183" y="13"/>
                    <a:pt x="175" y="8"/>
                  </a:cubicBezTo>
                  <a:cubicBezTo>
                    <a:pt x="167" y="3"/>
                    <a:pt x="156" y="6"/>
                    <a:pt x="149" y="15"/>
                  </a:cubicBezTo>
                  <a:cubicBezTo>
                    <a:pt x="110" y="72"/>
                    <a:pt x="110" y="72"/>
                    <a:pt x="110" y="72"/>
                  </a:cubicBezTo>
                  <a:cubicBezTo>
                    <a:pt x="70" y="15"/>
                    <a:pt x="70" y="15"/>
                    <a:pt x="70" y="15"/>
                  </a:cubicBezTo>
                  <a:cubicBezTo>
                    <a:pt x="64" y="6"/>
                    <a:pt x="52" y="0"/>
                    <a:pt x="44" y="6"/>
                  </a:cubicBezTo>
                  <a:cubicBezTo>
                    <a:pt x="37" y="11"/>
                    <a:pt x="36" y="25"/>
                    <a:pt x="42" y="35"/>
                  </a:cubicBezTo>
                  <a:cubicBezTo>
                    <a:pt x="89" y="102"/>
                    <a:pt x="89" y="102"/>
                    <a:pt x="89" y="102"/>
                  </a:cubicBezTo>
                  <a:cubicBezTo>
                    <a:pt x="88" y="103"/>
                    <a:pt x="88" y="103"/>
                    <a:pt x="88" y="103"/>
                  </a:cubicBezTo>
                  <a:cubicBezTo>
                    <a:pt x="88" y="103"/>
                    <a:pt x="88" y="103"/>
                    <a:pt x="88" y="103"/>
                  </a:cubicBezTo>
                  <a:cubicBezTo>
                    <a:pt x="71" y="128"/>
                    <a:pt x="71" y="128"/>
                    <a:pt x="71" y="128"/>
                  </a:cubicBezTo>
                  <a:cubicBezTo>
                    <a:pt x="63" y="121"/>
                    <a:pt x="53" y="116"/>
                    <a:pt x="41" y="116"/>
                  </a:cubicBezTo>
                  <a:cubicBezTo>
                    <a:pt x="18" y="116"/>
                    <a:pt x="0" y="134"/>
                    <a:pt x="0" y="157"/>
                  </a:cubicBezTo>
                  <a:cubicBezTo>
                    <a:pt x="0" y="180"/>
                    <a:pt x="18" y="198"/>
                    <a:pt x="41" y="198"/>
                  </a:cubicBezTo>
                  <a:cubicBezTo>
                    <a:pt x="41" y="198"/>
                    <a:pt x="63" y="199"/>
                    <a:pt x="70" y="189"/>
                  </a:cubicBezTo>
                  <a:cubicBezTo>
                    <a:pt x="97" y="149"/>
                    <a:pt x="97" y="149"/>
                    <a:pt x="97" y="149"/>
                  </a:cubicBezTo>
                  <a:cubicBezTo>
                    <a:pt x="102" y="143"/>
                    <a:pt x="102" y="143"/>
                    <a:pt x="102" y="143"/>
                  </a:cubicBezTo>
                  <a:cubicBezTo>
                    <a:pt x="102" y="143"/>
                    <a:pt x="102" y="143"/>
                    <a:pt x="102" y="143"/>
                  </a:cubicBezTo>
                  <a:cubicBezTo>
                    <a:pt x="110" y="132"/>
                    <a:pt x="110" y="132"/>
                    <a:pt x="110" y="132"/>
                  </a:cubicBezTo>
                  <a:cubicBezTo>
                    <a:pt x="110" y="132"/>
                    <a:pt x="110" y="132"/>
                    <a:pt x="110" y="132"/>
                  </a:cubicBezTo>
                  <a:cubicBezTo>
                    <a:pt x="119" y="145"/>
                    <a:pt x="119" y="145"/>
                    <a:pt x="119" y="145"/>
                  </a:cubicBezTo>
                  <a:cubicBezTo>
                    <a:pt x="119" y="145"/>
                    <a:pt x="119" y="145"/>
                    <a:pt x="119" y="145"/>
                  </a:cubicBezTo>
                  <a:cubicBezTo>
                    <a:pt x="125" y="154"/>
                    <a:pt x="125" y="154"/>
                    <a:pt x="125" y="154"/>
                  </a:cubicBezTo>
                  <a:cubicBezTo>
                    <a:pt x="125" y="154"/>
                    <a:pt x="125" y="154"/>
                    <a:pt x="125" y="154"/>
                  </a:cubicBezTo>
                  <a:cubicBezTo>
                    <a:pt x="150" y="189"/>
                    <a:pt x="150" y="189"/>
                    <a:pt x="150" y="189"/>
                  </a:cubicBezTo>
                  <a:cubicBezTo>
                    <a:pt x="157" y="199"/>
                    <a:pt x="179" y="198"/>
                    <a:pt x="179" y="198"/>
                  </a:cubicBezTo>
                  <a:cubicBezTo>
                    <a:pt x="201" y="198"/>
                    <a:pt x="220" y="180"/>
                    <a:pt x="220" y="157"/>
                  </a:cubicBezTo>
                  <a:cubicBezTo>
                    <a:pt x="220" y="134"/>
                    <a:pt x="201" y="116"/>
                    <a:pt x="179" y="116"/>
                  </a:cubicBezTo>
                  <a:close/>
                  <a:moveTo>
                    <a:pt x="41" y="174"/>
                  </a:moveTo>
                  <a:cubicBezTo>
                    <a:pt x="32" y="174"/>
                    <a:pt x="24" y="167"/>
                    <a:pt x="24" y="157"/>
                  </a:cubicBezTo>
                  <a:cubicBezTo>
                    <a:pt x="24" y="148"/>
                    <a:pt x="32" y="140"/>
                    <a:pt x="41" y="140"/>
                  </a:cubicBezTo>
                  <a:cubicBezTo>
                    <a:pt x="51" y="140"/>
                    <a:pt x="58" y="148"/>
                    <a:pt x="58" y="157"/>
                  </a:cubicBezTo>
                  <a:cubicBezTo>
                    <a:pt x="58" y="167"/>
                    <a:pt x="51" y="174"/>
                    <a:pt x="41" y="174"/>
                  </a:cubicBezTo>
                  <a:close/>
                  <a:moveTo>
                    <a:pt x="109" y="111"/>
                  </a:moveTo>
                  <a:cubicBezTo>
                    <a:pt x="104" y="111"/>
                    <a:pt x="100" y="107"/>
                    <a:pt x="100" y="101"/>
                  </a:cubicBezTo>
                  <a:cubicBezTo>
                    <a:pt x="100" y="96"/>
                    <a:pt x="104" y="92"/>
                    <a:pt x="109" y="92"/>
                  </a:cubicBezTo>
                  <a:cubicBezTo>
                    <a:pt x="115" y="92"/>
                    <a:pt x="119" y="96"/>
                    <a:pt x="119" y="101"/>
                  </a:cubicBezTo>
                  <a:cubicBezTo>
                    <a:pt x="119" y="107"/>
                    <a:pt x="115" y="111"/>
                    <a:pt x="109" y="111"/>
                  </a:cubicBezTo>
                  <a:close/>
                  <a:moveTo>
                    <a:pt x="180" y="174"/>
                  </a:moveTo>
                  <a:cubicBezTo>
                    <a:pt x="170" y="174"/>
                    <a:pt x="163" y="167"/>
                    <a:pt x="163" y="157"/>
                  </a:cubicBezTo>
                  <a:cubicBezTo>
                    <a:pt x="163" y="148"/>
                    <a:pt x="170" y="140"/>
                    <a:pt x="180" y="140"/>
                  </a:cubicBezTo>
                  <a:cubicBezTo>
                    <a:pt x="189" y="140"/>
                    <a:pt x="197" y="148"/>
                    <a:pt x="197" y="157"/>
                  </a:cubicBezTo>
                  <a:cubicBezTo>
                    <a:pt x="197" y="167"/>
                    <a:pt x="189" y="174"/>
                    <a:pt x="180" y="174"/>
                  </a:cubicBez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grpSp>
      <p:grpSp>
        <p:nvGrpSpPr>
          <p:cNvPr id="6" name="组合 5"/>
          <p:cNvGrpSpPr>
            <a:grpSpLocks noChangeAspect="1"/>
          </p:cNvGrpSpPr>
          <p:nvPr/>
        </p:nvGrpSpPr>
        <p:grpSpPr>
          <a:xfrm>
            <a:off x="1891328" y="1863724"/>
            <a:ext cx="2392993" cy="1944305"/>
            <a:chOff x="8899188" y="1873884"/>
            <a:chExt cx="2727990" cy="2216490"/>
          </a:xfrm>
        </p:grpSpPr>
        <p:graphicFrame>
          <p:nvGraphicFramePr>
            <p:cNvPr id="11" name="Content Placeholder 3"/>
            <p:cNvGraphicFramePr/>
            <p:nvPr/>
          </p:nvGraphicFramePr>
          <p:xfrm>
            <a:off x="8899188" y="1873884"/>
            <a:ext cx="2727990" cy="2216490"/>
          </p:xfrm>
          <a:graphic>
            <a:graphicData uri="http://schemas.openxmlformats.org/drawingml/2006/chart">
              <c:chart xmlns:c="http://schemas.openxmlformats.org/drawingml/2006/chart" xmlns:r="http://schemas.openxmlformats.org/officeDocument/2006/relationships" r:id="rId3"/>
            </a:graphicData>
          </a:graphic>
        </p:graphicFrame>
        <p:sp>
          <p:nvSpPr>
            <p:cNvPr id="16" name="文本框 15"/>
            <p:cNvSpPr txBox="1"/>
            <p:nvPr/>
          </p:nvSpPr>
          <p:spPr>
            <a:xfrm>
              <a:off x="9910019" y="3231750"/>
              <a:ext cx="883831" cy="463698"/>
            </a:xfrm>
            <a:prstGeom prst="rect">
              <a:avLst/>
            </a:prstGeom>
            <a:noFill/>
          </p:spPr>
          <p:txBody>
            <a:bodyPr wrap="square" rtlCol="0">
              <a:spAutoFit/>
            </a:bodyPr>
            <a:lstStyle/>
            <a:p>
              <a:r>
                <a:rPr lang="en-US" altLang="zh-CN" sz="2000" dirty="0" smtClean="0">
                  <a:solidFill>
                    <a:srgbClr val="B0DCEA"/>
                  </a:solidFill>
                  <a:latin typeface="Arial Rounded MT Bold" panose="020F0704030504030204" pitchFamily="34" charset="0"/>
                </a:rPr>
                <a:t>80</a:t>
              </a:r>
              <a:r>
                <a:rPr lang="en-US" altLang="zh-CN" sz="1600" dirty="0" smtClean="0">
                  <a:solidFill>
                    <a:srgbClr val="B0DCEA"/>
                  </a:solidFill>
                  <a:latin typeface="Arial Rounded MT Bold" panose="020F0704030504030204" pitchFamily="34" charset="0"/>
                </a:rPr>
                <a:t>%</a:t>
              </a:r>
              <a:endParaRPr lang="en-US" altLang="zh-CN" sz="1600" dirty="0" smtClean="0">
                <a:solidFill>
                  <a:srgbClr val="B0DCEA"/>
                </a:solidFill>
                <a:latin typeface="Arial Rounded MT Bold" panose="020F0704030504030204" pitchFamily="34" charset="0"/>
              </a:endParaRPr>
            </a:p>
          </p:txBody>
        </p:sp>
        <p:sp>
          <p:nvSpPr>
            <p:cNvPr id="29" name="Freeform 10"/>
            <p:cNvSpPr/>
            <p:nvPr/>
          </p:nvSpPr>
          <p:spPr bwMode="auto">
            <a:xfrm>
              <a:off x="10032240" y="2572517"/>
              <a:ext cx="407298" cy="400962"/>
            </a:xfrm>
            <a:custGeom>
              <a:avLst/>
              <a:gdLst>
                <a:gd name="T0" fmla="*/ 94 w 189"/>
                <a:gd name="T1" fmla="*/ 57 h 185"/>
                <a:gd name="T2" fmla="*/ 0 w 189"/>
                <a:gd name="T3" fmla="*/ 79 h 185"/>
                <a:gd name="T4" fmla="*/ 55 w 189"/>
                <a:gd name="T5" fmla="*/ 143 h 185"/>
                <a:gd name="T6" fmla="*/ 94 w 189"/>
                <a:gd name="T7" fmla="*/ 185 h 185"/>
                <a:gd name="T8" fmla="*/ 133 w 189"/>
                <a:gd name="T9" fmla="*/ 143 h 185"/>
                <a:gd name="T10" fmla="*/ 188 w 189"/>
                <a:gd name="T11" fmla="*/ 79 h 185"/>
                <a:gd name="T12" fmla="*/ 94 w 189"/>
                <a:gd name="T13" fmla="*/ 57 h 185"/>
              </a:gdLst>
              <a:ahLst/>
              <a:cxnLst>
                <a:cxn ang="0">
                  <a:pos x="T0" y="T1"/>
                </a:cxn>
                <a:cxn ang="0">
                  <a:pos x="T2" y="T3"/>
                </a:cxn>
                <a:cxn ang="0">
                  <a:pos x="T4" y="T5"/>
                </a:cxn>
                <a:cxn ang="0">
                  <a:pos x="T6" y="T7"/>
                </a:cxn>
                <a:cxn ang="0">
                  <a:pos x="T8" y="T9"/>
                </a:cxn>
                <a:cxn ang="0">
                  <a:pos x="T10" y="T11"/>
                </a:cxn>
                <a:cxn ang="0">
                  <a:pos x="T12" y="T13"/>
                </a:cxn>
              </a:cxnLst>
              <a:rect l="0" t="0" r="r" b="b"/>
              <a:pathLst>
                <a:path w="189" h="185">
                  <a:moveTo>
                    <a:pt x="94" y="57"/>
                  </a:moveTo>
                  <a:cubicBezTo>
                    <a:pt x="70" y="0"/>
                    <a:pt x="1" y="13"/>
                    <a:pt x="0" y="79"/>
                  </a:cubicBezTo>
                  <a:cubicBezTo>
                    <a:pt x="0" y="115"/>
                    <a:pt x="33" y="129"/>
                    <a:pt x="55" y="143"/>
                  </a:cubicBezTo>
                  <a:cubicBezTo>
                    <a:pt x="77" y="157"/>
                    <a:pt x="92" y="176"/>
                    <a:pt x="94" y="185"/>
                  </a:cubicBezTo>
                  <a:cubicBezTo>
                    <a:pt x="97" y="177"/>
                    <a:pt x="113" y="157"/>
                    <a:pt x="133" y="143"/>
                  </a:cubicBezTo>
                  <a:cubicBezTo>
                    <a:pt x="155" y="127"/>
                    <a:pt x="189" y="115"/>
                    <a:pt x="188" y="79"/>
                  </a:cubicBezTo>
                  <a:cubicBezTo>
                    <a:pt x="188" y="13"/>
                    <a:pt x="118" y="2"/>
                    <a:pt x="94" y="57"/>
                  </a:cubicBezTo>
                  <a:close/>
                </a:path>
              </a:pathLst>
            </a:custGeom>
            <a:solidFill>
              <a:srgbClr val="B0DCEA"/>
            </a:solidFill>
            <a:ln>
              <a:noFill/>
            </a:ln>
          </p:spPr>
          <p:txBody>
            <a:bodyPr vert="horz" wrap="square" lIns="91440" tIns="45720" rIns="91440" bIns="45720" numCol="1" anchor="t" anchorCtr="0" compatLnSpc="1"/>
            <a:lstStyle/>
            <a:p>
              <a:endParaRPr lang="zh-CN" altLang="en-US"/>
            </a:p>
          </p:txBody>
        </p:sp>
      </p:grpSp>
      <p:sp>
        <p:nvSpPr>
          <p:cNvPr id="30" name="矩形 29"/>
          <p:cNvSpPr/>
          <p:nvPr/>
        </p:nvSpPr>
        <p:spPr>
          <a:xfrm>
            <a:off x="8363271" y="3994003"/>
            <a:ext cx="1338580" cy="368300"/>
          </a:xfrm>
          <a:prstGeom prst="rect">
            <a:avLst/>
          </a:prstGeom>
        </p:spPr>
        <p:txBody>
          <a:bodyPr wrap="none">
            <a:spAutoFit/>
          </a:bodyPr>
          <a:lstStyle/>
          <a:p>
            <a:pPr algn="just"/>
            <a:r>
              <a:rPr lang="en-US" altLang="zh-CN" b="1" dirty="0">
                <a:latin typeface="汉仪全唐诗简" panose="00020600040101010101" pitchFamily="18" charset="-122"/>
                <a:ea typeface="汉仪全唐诗简" panose="00020600040101010101" pitchFamily="18" charset="-122"/>
              </a:rPr>
              <a:t>Experience</a:t>
            </a:r>
            <a:endParaRPr lang="en-US" altLang="zh-CN" b="1" dirty="0">
              <a:latin typeface="汉仪全唐诗简" panose="00020600040101010101" pitchFamily="18" charset="-122"/>
              <a:ea typeface="汉仪全唐诗简" panose="00020600040101010101" pitchFamily="18" charset="-122"/>
            </a:endParaRPr>
          </a:p>
        </p:txBody>
      </p:sp>
      <p:sp>
        <p:nvSpPr>
          <p:cNvPr id="32" name="矩形 31"/>
          <p:cNvSpPr/>
          <p:nvPr/>
        </p:nvSpPr>
        <p:spPr>
          <a:xfrm>
            <a:off x="5254907" y="4016228"/>
            <a:ext cx="1685290" cy="368300"/>
          </a:xfrm>
          <a:prstGeom prst="rect">
            <a:avLst/>
          </a:prstGeom>
        </p:spPr>
        <p:txBody>
          <a:bodyPr wrap="none">
            <a:spAutoFit/>
          </a:bodyPr>
          <a:lstStyle/>
          <a:p>
            <a:pPr algn="just"/>
            <a:r>
              <a:rPr lang="en-US" altLang="zh-CN" b="1" dirty="0">
                <a:latin typeface="汉仪全唐诗简" panose="00020600040101010101" pitchFamily="18" charset="-122"/>
                <a:ea typeface="汉仪全唐诗简" panose="00020600040101010101" pitchFamily="18" charset="-122"/>
              </a:rPr>
              <a:t>Investigation</a:t>
            </a:r>
            <a:endParaRPr lang="en-US" altLang="zh-CN" b="1" dirty="0">
              <a:latin typeface="汉仪全唐诗简" panose="00020600040101010101" pitchFamily="18" charset="-122"/>
              <a:ea typeface="汉仪全唐诗简" panose="00020600040101010101" pitchFamily="18" charset="-122"/>
            </a:endParaRPr>
          </a:p>
        </p:txBody>
      </p:sp>
      <p:sp>
        <p:nvSpPr>
          <p:cNvPr id="33" name="矩形 32"/>
          <p:cNvSpPr/>
          <p:nvPr/>
        </p:nvSpPr>
        <p:spPr>
          <a:xfrm>
            <a:off x="2092638" y="4002258"/>
            <a:ext cx="2147570" cy="368300"/>
          </a:xfrm>
          <a:prstGeom prst="rect">
            <a:avLst/>
          </a:prstGeom>
        </p:spPr>
        <p:txBody>
          <a:bodyPr wrap="none">
            <a:spAutoFit/>
          </a:bodyPr>
          <a:lstStyle/>
          <a:p>
            <a:pPr algn="just"/>
            <a:r>
              <a:rPr lang="en-US" altLang="zh-CN" b="1" dirty="0">
                <a:latin typeface="汉仪全唐诗简" panose="00020600040101010101" pitchFamily="18" charset="-122"/>
                <a:ea typeface="汉仪全唐诗简" panose="00020600040101010101" pitchFamily="18" charset="-122"/>
              </a:rPr>
              <a:t>Critical Thinking</a:t>
            </a:r>
            <a:endParaRPr lang="en-US" altLang="zh-CN" b="1" dirty="0">
              <a:latin typeface="汉仪全唐诗简" panose="00020600040101010101" pitchFamily="18" charset="-122"/>
              <a:ea typeface="汉仪全唐诗简" panose="00020600040101010101" pitchFamily="18" charset="-122"/>
            </a:endParaRPr>
          </a:p>
        </p:txBody>
      </p:sp>
      <p:sp>
        <p:nvSpPr>
          <p:cNvPr id="34" name="矩形 33"/>
          <p:cNvSpPr/>
          <p:nvPr/>
        </p:nvSpPr>
        <p:spPr>
          <a:xfrm>
            <a:off x="8090235" y="4719322"/>
            <a:ext cx="2241329" cy="521970"/>
          </a:xfrm>
          <a:prstGeom prst="rect">
            <a:avLst/>
          </a:prstGeom>
        </p:spPr>
        <p:txBody>
          <a:bodyPr wrap="square">
            <a:spAutoFit/>
          </a:bodyPr>
          <a:lstStyle/>
          <a:p>
            <a:r>
              <a:rPr lang="zh-CN" altLang="en-US" sz="1400" dirty="0">
                <a:solidFill>
                  <a:srgbClr val="333333"/>
                </a:solidFill>
                <a:latin typeface="Arial" panose="020B0604020202020204" pitchFamily="34" charset="0"/>
              </a:rPr>
              <a:t>what </a:t>
            </a:r>
            <a:r>
              <a:rPr lang="en-US" altLang="zh-CN" sz="1400" dirty="0">
                <a:solidFill>
                  <a:srgbClr val="333333"/>
                </a:solidFill>
                <a:latin typeface="Arial" panose="020B0604020202020204" pitchFamily="34" charset="0"/>
              </a:rPr>
              <a:t>we</a:t>
            </a:r>
            <a:r>
              <a:rPr lang="zh-CN" altLang="en-US" sz="1400" dirty="0">
                <a:solidFill>
                  <a:srgbClr val="333333"/>
                </a:solidFill>
                <a:latin typeface="Arial" panose="020B0604020202020204" pitchFamily="34" charset="0"/>
              </a:rPr>
              <a:t> have learned from this study?</a:t>
            </a:r>
            <a:endParaRPr lang="zh-CN" altLang="en-US" sz="1400" dirty="0">
              <a:solidFill>
                <a:srgbClr val="333333"/>
              </a:solidFill>
              <a:latin typeface="Arial" panose="020B0604020202020204" pitchFamily="34" charset="0"/>
            </a:endParaRPr>
          </a:p>
        </p:txBody>
      </p:sp>
      <p:sp>
        <p:nvSpPr>
          <p:cNvPr id="36" name="矩形 35"/>
          <p:cNvSpPr/>
          <p:nvPr/>
        </p:nvSpPr>
        <p:spPr>
          <a:xfrm>
            <a:off x="5189611" y="4741547"/>
            <a:ext cx="2241329" cy="521970"/>
          </a:xfrm>
          <a:prstGeom prst="rect">
            <a:avLst/>
          </a:prstGeom>
        </p:spPr>
        <p:txBody>
          <a:bodyPr wrap="square">
            <a:spAutoFit/>
          </a:bodyPr>
          <a:lstStyle/>
          <a:p>
            <a:r>
              <a:rPr lang="zh-CN" altLang="en-US" sz="1400" dirty="0">
                <a:solidFill>
                  <a:srgbClr val="333333"/>
                </a:solidFill>
                <a:latin typeface="Arial" panose="020B0604020202020204" pitchFamily="34" charset="0"/>
              </a:rPr>
              <a:t>investigation beyond project tasks</a:t>
            </a:r>
            <a:endParaRPr lang="zh-CN" altLang="en-US" sz="1400" dirty="0">
              <a:solidFill>
                <a:srgbClr val="333333"/>
              </a:solidFill>
              <a:latin typeface="Arial" panose="020B0604020202020204" pitchFamily="34" charset="0"/>
            </a:endParaRPr>
          </a:p>
        </p:txBody>
      </p:sp>
      <p:grpSp>
        <p:nvGrpSpPr>
          <p:cNvPr id="7" name="组合 6"/>
          <p:cNvGrpSpPr/>
          <p:nvPr/>
        </p:nvGrpSpPr>
        <p:grpSpPr>
          <a:xfrm>
            <a:off x="516255" y="15875"/>
            <a:ext cx="4310380" cy="988695"/>
            <a:chOff x="813" y="25"/>
            <a:chExt cx="6788" cy="1557"/>
          </a:xfrm>
        </p:grpSpPr>
        <p:sp>
          <p:nvSpPr>
            <p:cNvPr id="8" name="文本框 7"/>
            <p:cNvSpPr txBox="1"/>
            <p:nvPr/>
          </p:nvSpPr>
          <p:spPr>
            <a:xfrm>
              <a:off x="2122" y="25"/>
              <a:ext cx="5479" cy="1557"/>
            </a:xfrm>
            <a:prstGeom prst="rect">
              <a:avLst/>
            </a:prstGeom>
            <a:noFill/>
          </p:spPr>
          <p:txBody>
            <a:bodyPr wrap="square" rtlCol="0">
              <a:spAutoFit/>
            </a:bodyPr>
            <a:lstStyle/>
            <a:p>
              <a:pPr algn="ctr">
                <a:lnSpc>
                  <a:spcPts val="7000"/>
                </a:lnSpc>
              </a:pPr>
              <a:r>
                <a:rPr lang="en-US" altLang="zh-CN" sz="3200" b="1" dirty="0">
                  <a:solidFill>
                    <a:schemeClr val="bg2">
                      <a:lumMod val="25000"/>
                    </a:schemeClr>
                  </a:solidFill>
                  <a:latin typeface="华文细黑" panose="02010600040101010101" pitchFamily="2" charset="-122"/>
                  <a:ea typeface="华文细黑" panose="02010600040101010101" pitchFamily="2" charset="-122"/>
                </a:rPr>
                <a:t>03/</a:t>
              </a:r>
              <a:r>
                <a:rPr lang="en-US" altLang="zh-CN" sz="3200" b="1" dirty="0">
                  <a:solidFill>
                    <a:schemeClr val="bg2">
                      <a:lumMod val="25000"/>
                    </a:schemeClr>
                  </a:solidFill>
                  <a:latin typeface="华文细黑" panose="02010600040101010101" pitchFamily="2" charset="-122"/>
                  <a:ea typeface="华文细黑" panose="02010600040101010101" pitchFamily="2" charset="-122"/>
                  <a:sym typeface="+mn-ea"/>
                </a:rPr>
                <a:t>Discussion</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9" name="椭圆 8"/>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3000">
        <p14:ripple/>
      </p:transition>
    </mc:Choice>
    <mc:Fallback>
      <p:transition spd="slow" advTm="300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16255" y="347345"/>
            <a:ext cx="4975402" cy="604520"/>
            <a:chOff x="813" y="547"/>
            <a:chExt cx="7252" cy="952"/>
          </a:xfrm>
        </p:grpSpPr>
        <p:sp>
          <p:nvSpPr>
            <p:cNvPr id="24" name="文本框 23"/>
            <p:cNvSpPr txBox="1"/>
            <p:nvPr/>
          </p:nvSpPr>
          <p:spPr>
            <a:xfrm>
              <a:off x="2586" y="563"/>
              <a:ext cx="5479" cy="919"/>
            </a:xfrm>
            <a:prstGeom prst="rect">
              <a:avLst/>
            </a:prstGeom>
            <a:noFill/>
          </p:spPr>
          <p:txBody>
            <a:bodyPr wrap="square" rtlCol="0">
              <a:spAutoFit/>
            </a:bodyPr>
            <a:lstStyle/>
            <a:p>
              <a:pPr algn="just"/>
              <a:r>
                <a:rPr lang="en-US" altLang="zh-CN" sz="3200" b="1" dirty="0">
                  <a:latin typeface="微软雅黑" panose="020B0503020204020204" charset="-122"/>
                  <a:ea typeface="微软雅黑" panose="020B0503020204020204" charset="-122"/>
                  <a:sym typeface="+mn-ea"/>
                </a:rPr>
                <a:t>Critical Thinking</a:t>
              </a:r>
              <a:endParaRPr lang="zh-CN" altLang="en-US" sz="3200" b="1" dirty="0">
                <a:solidFill>
                  <a:schemeClr val="bg2">
                    <a:lumMod val="25000"/>
                  </a:schemeClr>
                </a:solidFill>
                <a:latin typeface="微软雅黑" panose="020B0503020204020204" charset="-122"/>
                <a:ea typeface="微软雅黑" panose="020B0503020204020204" charset="-122"/>
              </a:endParaRPr>
            </a:p>
          </p:txBody>
        </p:sp>
        <p:sp>
          <p:nvSpPr>
            <p:cNvPr id="26" name="椭圆 25"/>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图片 29"/>
          <p:cNvPicPr>
            <a:picLocks noChangeAspect="1"/>
          </p:cNvPicPr>
          <p:nvPr/>
        </p:nvPicPr>
        <p:blipFill>
          <a:blip r:embed="rId1"/>
          <a:stretch>
            <a:fillRect/>
          </a:stretch>
        </p:blipFill>
        <p:spPr>
          <a:xfrm>
            <a:off x="6548755" y="1137285"/>
            <a:ext cx="4986655" cy="3739515"/>
          </a:xfrm>
          <a:prstGeom prst="rect">
            <a:avLst/>
          </a:prstGeom>
        </p:spPr>
      </p:pic>
      <p:pic>
        <p:nvPicPr>
          <p:cNvPr id="31" name="图片 30"/>
          <p:cNvPicPr>
            <a:picLocks noChangeAspect="1"/>
          </p:cNvPicPr>
          <p:nvPr/>
        </p:nvPicPr>
        <p:blipFill>
          <a:blip r:embed="rId2"/>
          <a:stretch>
            <a:fillRect/>
          </a:stretch>
        </p:blipFill>
        <p:spPr>
          <a:xfrm>
            <a:off x="879475" y="1137285"/>
            <a:ext cx="4986655" cy="3740150"/>
          </a:xfrm>
          <a:prstGeom prst="rect">
            <a:avLst/>
          </a:prstGeom>
        </p:spPr>
      </p:pic>
      <p:sp>
        <p:nvSpPr>
          <p:cNvPr id="37" name="文本框 36"/>
          <p:cNvSpPr txBox="1"/>
          <p:nvPr/>
        </p:nvSpPr>
        <p:spPr>
          <a:xfrm>
            <a:off x="959485" y="4877435"/>
            <a:ext cx="10349230" cy="1568450"/>
          </a:xfrm>
          <a:prstGeom prst="rect">
            <a:avLst/>
          </a:prstGeom>
          <a:noFill/>
        </p:spPr>
        <p:txBody>
          <a:bodyPr wrap="square" rtlCol="0">
            <a:spAutoFit/>
          </a:bodyPr>
          <a:p>
            <a:r>
              <a:rPr lang="en-US" altLang="zh-CN" sz="2400"/>
              <a:t>        W</a:t>
            </a:r>
            <a:r>
              <a:rPr lang="zh-CN" altLang="en-US" sz="2400"/>
              <a:t>e can get the conclusion that the number of bands should not be increased infinitely. However, the result audio above with 𝑁 = 96 can be heard clearly, so when 𝑁 is around 96, it can lead to the best approximation of the original signal.</a:t>
            </a:r>
            <a:endParaRPr lang="zh-CN" altLang="en-US" sz="24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16255" y="347345"/>
            <a:ext cx="5011078" cy="604520"/>
            <a:chOff x="813" y="547"/>
            <a:chExt cx="7304" cy="952"/>
          </a:xfrm>
        </p:grpSpPr>
        <p:sp>
          <p:nvSpPr>
            <p:cNvPr id="24" name="文本框 23"/>
            <p:cNvSpPr txBox="1"/>
            <p:nvPr/>
          </p:nvSpPr>
          <p:spPr>
            <a:xfrm>
              <a:off x="2638" y="547"/>
              <a:ext cx="5479" cy="919"/>
            </a:xfrm>
            <a:prstGeom prst="rect">
              <a:avLst/>
            </a:prstGeom>
            <a:noFill/>
          </p:spPr>
          <p:txBody>
            <a:bodyPr wrap="square" rtlCol="0">
              <a:spAutoFit/>
            </a:bodyPr>
            <a:lstStyle/>
            <a:p>
              <a:pPr algn="just"/>
              <a:r>
                <a:rPr lang="en-US" altLang="zh-CN" sz="3200" b="1" dirty="0">
                  <a:latin typeface="微软雅黑" panose="020B0503020204020204" charset="-122"/>
                  <a:ea typeface="微软雅黑" panose="020B0503020204020204" charset="-122"/>
                  <a:sym typeface="+mn-ea"/>
                </a:rPr>
                <a:t>Critical Thinking</a:t>
              </a:r>
              <a:endParaRPr lang="zh-CN" altLang="en-US" sz="3200" b="1" dirty="0">
                <a:solidFill>
                  <a:schemeClr val="bg2">
                    <a:lumMod val="25000"/>
                  </a:schemeClr>
                </a:solidFill>
                <a:latin typeface="微软雅黑" panose="020B0503020204020204" charset="-122"/>
                <a:ea typeface="微软雅黑" panose="020B0503020204020204" charset="-122"/>
              </a:endParaRPr>
            </a:p>
          </p:txBody>
        </p:sp>
        <p:sp>
          <p:nvSpPr>
            <p:cNvPr id="26" name="椭圆 25"/>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1"/>
          <a:stretch>
            <a:fillRect/>
          </a:stretch>
        </p:blipFill>
        <p:spPr>
          <a:xfrm>
            <a:off x="516255" y="930910"/>
            <a:ext cx="5250180" cy="4087495"/>
          </a:xfrm>
          <a:prstGeom prst="rect">
            <a:avLst/>
          </a:prstGeom>
        </p:spPr>
      </p:pic>
      <p:pic>
        <p:nvPicPr>
          <p:cNvPr id="5" name="图片 4"/>
          <p:cNvPicPr>
            <a:picLocks noChangeAspect="1"/>
          </p:cNvPicPr>
          <p:nvPr/>
        </p:nvPicPr>
        <p:blipFill>
          <a:blip r:embed="rId2"/>
          <a:stretch>
            <a:fillRect/>
          </a:stretch>
        </p:blipFill>
        <p:spPr>
          <a:xfrm>
            <a:off x="6456045" y="930910"/>
            <a:ext cx="5335905" cy="4001770"/>
          </a:xfrm>
          <a:prstGeom prst="rect">
            <a:avLst/>
          </a:prstGeom>
        </p:spPr>
      </p:pic>
      <p:sp>
        <p:nvSpPr>
          <p:cNvPr id="6" name="文本框 5"/>
          <p:cNvSpPr txBox="1"/>
          <p:nvPr/>
        </p:nvSpPr>
        <p:spPr>
          <a:xfrm>
            <a:off x="959485" y="4932680"/>
            <a:ext cx="10525760" cy="1630045"/>
          </a:xfrm>
          <a:prstGeom prst="rect">
            <a:avLst/>
          </a:prstGeom>
          <a:noFill/>
        </p:spPr>
        <p:txBody>
          <a:bodyPr wrap="square" rtlCol="0">
            <a:spAutoFit/>
          </a:bodyPr>
          <a:p>
            <a:r>
              <a:rPr lang="en-US" altLang="zh-CN" sz="2000"/>
              <a:t>       </a:t>
            </a:r>
            <a:r>
              <a:rPr lang="zh-CN" altLang="en-US" sz="2000"/>
              <a:t>When we try to hear the result, we can find that those results with high LPF cutoff frequencies are mixed with sharp and peculiar sound. So, we can get the conclusion that the LPF cutoff frequency should not be increased infinitely. However, the result audio above with LPF cutoff frequency 600</a:t>
            </a:r>
            <a:r>
              <a:rPr lang="en-US" altLang="zh-CN" sz="2000" i="1"/>
              <a:t>Hz </a:t>
            </a:r>
            <a:r>
              <a:rPr lang="zh-CN" altLang="en-US" sz="2000"/>
              <a:t>can be heard clearly, so when LPF cutoff frequency is around 600</a:t>
            </a:r>
            <a:r>
              <a:rPr lang="en-US" altLang="zh-CN" sz="2000" i="1"/>
              <a:t>Hz</a:t>
            </a:r>
            <a:r>
              <a:rPr lang="zh-CN" altLang="en-US" sz="2000"/>
              <a:t>, it can lead to the best approximation of the original signal.</a:t>
            </a:r>
            <a:endParaRPr lang="zh-CN" altLang="en-US" sz="20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16255" y="347345"/>
            <a:ext cx="4775835" cy="604520"/>
            <a:chOff x="813" y="547"/>
            <a:chExt cx="7521" cy="952"/>
          </a:xfrm>
        </p:grpSpPr>
        <p:sp>
          <p:nvSpPr>
            <p:cNvPr id="14" name="文本框 13"/>
            <p:cNvSpPr txBox="1"/>
            <p:nvPr/>
          </p:nvSpPr>
          <p:spPr>
            <a:xfrm>
              <a:off x="2855" y="547"/>
              <a:ext cx="5479" cy="919"/>
            </a:xfrm>
            <a:prstGeom prst="rect">
              <a:avLst/>
            </a:prstGeom>
            <a:noFill/>
          </p:spPr>
          <p:txBody>
            <a:bodyPr wrap="square" rtlCol="0">
              <a:spAutoFit/>
            </a:bodyPr>
            <a:lstStyle/>
            <a:p>
              <a:pPr algn="just"/>
              <a:r>
                <a:rPr lang="en-US" altLang="zh-CN" sz="3200" b="1" dirty="0">
                  <a:latin typeface="微软雅黑" panose="020B0503020204020204" charset="-122"/>
                  <a:ea typeface="微软雅黑" panose="020B0503020204020204" charset="-122"/>
                  <a:sym typeface="+mn-ea"/>
                </a:rPr>
                <a:t>Investigation</a:t>
              </a:r>
              <a:endParaRPr lang="zh-CN" altLang="en-US" sz="3200" b="1" dirty="0">
                <a:solidFill>
                  <a:schemeClr val="bg2">
                    <a:lumMod val="25000"/>
                  </a:schemeClr>
                </a:solidFill>
                <a:latin typeface="微软雅黑" panose="020B0503020204020204" charset="-122"/>
                <a:ea typeface="微软雅黑" panose="020B0503020204020204" charset="-122"/>
              </a:endParaRPr>
            </a:p>
          </p:txBody>
        </p:sp>
        <p:sp>
          <p:nvSpPr>
            <p:cNvPr id="21" name="椭圆 20"/>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1"/>
          <a:stretch>
            <a:fillRect/>
          </a:stretch>
        </p:blipFill>
        <p:spPr>
          <a:xfrm>
            <a:off x="5532755" y="1839595"/>
            <a:ext cx="6979920" cy="3406775"/>
          </a:xfrm>
          <a:prstGeom prst="rect">
            <a:avLst/>
          </a:prstGeom>
        </p:spPr>
      </p:pic>
      <p:pic>
        <p:nvPicPr>
          <p:cNvPr id="11" name="图片 10"/>
          <p:cNvPicPr>
            <a:picLocks noChangeAspect="1"/>
          </p:cNvPicPr>
          <p:nvPr/>
        </p:nvPicPr>
        <p:blipFill>
          <a:blip r:embed="rId2"/>
          <a:stretch>
            <a:fillRect/>
          </a:stretch>
        </p:blipFill>
        <p:spPr>
          <a:xfrm>
            <a:off x="-414655" y="1839595"/>
            <a:ext cx="6856095" cy="3346450"/>
          </a:xfrm>
          <a:prstGeom prst="rect">
            <a:avLst/>
          </a:prstGeom>
        </p:spPr>
      </p:pic>
      <p:sp>
        <p:nvSpPr>
          <p:cNvPr id="12" name="文本框 11"/>
          <p:cNvSpPr txBox="1"/>
          <p:nvPr/>
        </p:nvSpPr>
        <p:spPr>
          <a:xfrm>
            <a:off x="1454785" y="5184140"/>
            <a:ext cx="3412490" cy="398780"/>
          </a:xfrm>
          <a:prstGeom prst="rect">
            <a:avLst/>
          </a:prstGeom>
          <a:noFill/>
        </p:spPr>
        <p:txBody>
          <a:bodyPr wrap="square" rtlCol="0">
            <a:spAutoFit/>
          </a:bodyPr>
          <a:p>
            <a:r>
              <a:rPr lang="en-US" altLang="zh-CN" sz="2000"/>
              <a:t>50Hz, MaxN=110, 0.700487</a:t>
            </a:r>
            <a:endParaRPr lang="en-US" altLang="zh-CN" sz="2000"/>
          </a:p>
        </p:txBody>
      </p:sp>
      <p:sp>
        <p:nvSpPr>
          <p:cNvPr id="18" name="文本框 17"/>
          <p:cNvSpPr txBox="1"/>
          <p:nvPr/>
        </p:nvSpPr>
        <p:spPr>
          <a:xfrm>
            <a:off x="7431405" y="5184140"/>
            <a:ext cx="3639185" cy="398780"/>
          </a:xfrm>
          <a:prstGeom prst="rect">
            <a:avLst/>
          </a:prstGeom>
          <a:noFill/>
        </p:spPr>
        <p:txBody>
          <a:bodyPr wrap="square" rtlCol="0">
            <a:spAutoFit/>
          </a:bodyPr>
          <a:p>
            <a:r>
              <a:rPr lang="en-US" altLang="zh-CN" sz="2000"/>
              <a:t>100Hz, MaxN=110, 0.699456</a:t>
            </a:r>
            <a:endParaRPr lang="en-US" altLang="zh-CN" sz="20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iamond 23"/>
          <p:cNvSpPr>
            <a:spLocks noChangeAspect="1"/>
          </p:cNvSpPr>
          <p:nvPr/>
        </p:nvSpPr>
        <p:spPr>
          <a:xfrm>
            <a:off x="4354830" y="2237105"/>
            <a:ext cx="3481705" cy="2385060"/>
          </a:xfrm>
          <a:prstGeom prst="diamond">
            <a:avLst/>
          </a:prstGeom>
          <a:solidFill>
            <a:schemeClr val="bg1">
              <a:lumMod val="50000"/>
            </a:schemeClr>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grpSp>
        <p:nvGrpSpPr>
          <p:cNvPr id="12" name="组合 11"/>
          <p:cNvGrpSpPr/>
          <p:nvPr/>
        </p:nvGrpSpPr>
        <p:grpSpPr>
          <a:xfrm>
            <a:off x="482600" y="385445"/>
            <a:ext cx="7695142" cy="604520"/>
            <a:chOff x="813" y="547"/>
            <a:chExt cx="12756" cy="952"/>
          </a:xfrm>
        </p:grpSpPr>
        <p:sp>
          <p:nvSpPr>
            <p:cNvPr id="9" name="文本框 8"/>
            <p:cNvSpPr txBox="1"/>
            <p:nvPr/>
          </p:nvSpPr>
          <p:spPr>
            <a:xfrm>
              <a:off x="2309" y="547"/>
              <a:ext cx="11260"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rPr>
                <a:t>Team </a:t>
              </a:r>
              <a:r>
                <a:rPr lang="zh-CN" altLang="en-US" sz="3200" b="1" dirty="0">
                  <a:solidFill>
                    <a:schemeClr val="bg2">
                      <a:lumMod val="25000"/>
                    </a:schemeClr>
                  </a:solidFill>
                  <a:latin typeface="华文细黑" panose="02010600040101010101" pitchFamily="2" charset="-122"/>
                  <a:ea typeface="华文细黑" panose="02010600040101010101" pitchFamily="2" charset="-122"/>
                </a:rPr>
                <a:t>＆</a:t>
              </a:r>
              <a:r>
                <a:rPr lang="en-US" sz="3200" b="1" dirty="0">
                  <a:solidFill>
                    <a:schemeClr val="bg2">
                      <a:lumMod val="25000"/>
                    </a:schemeClr>
                  </a:solidFill>
                  <a:latin typeface="华文细黑" panose="02010600040101010101" pitchFamily="2" charset="-122"/>
                  <a:ea typeface="华文细黑" panose="02010600040101010101" pitchFamily="2" charset="-122"/>
                </a:rPr>
                <a:t> Individual Contribution</a:t>
              </a:r>
              <a:endParaRPr 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7" name="椭圆 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8" name="Diamond 2"/>
          <p:cNvSpPr>
            <a:spLocks noChangeAspect="1"/>
          </p:cNvSpPr>
          <p:nvPr/>
        </p:nvSpPr>
        <p:spPr>
          <a:xfrm>
            <a:off x="4756785" y="1529080"/>
            <a:ext cx="2677795" cy="1834515"/>
          </a:xfrm>
          <a:prstGeom prst="diamond">
            <a:avLst/>
          </a:prstGeom>
          <a:solidFill>
            <a:schemeClr val="accent1">
              <a:lumMod val="75000"/>
            </a:schemeClr>
          </a:solidFill>
          <a:ln w="9525" cap="flat" cmpd="sng" algn="ctr">
            <a:noFill/>
            <a:prstDash val="solid"/>
          </a:ln>
          <a:effectLst/>
        </p:spPr>
        <p:txBody>
          <a:bodyPr rtlCol="0" anchor="ctr"/>
          <a:p>
            <a:pPr algn="ctr"/>
            <a:endParaRPr lang="en-US">
              <a:solidFill>
                <a:sysClr val="window" lastClr="FFFFFF"/>
              </a:solidFill>
              <a:latin typeface="Calibri" panose="020F0502020204030204"/>
            </a:endParaRPr>
          </a:p>
        </p:txBody>
      </p:sp>
      <p:sp>
        <p:nvSpPr>
          <p:cNvPr id="37" name="Diamond 2"/>
          <p:cNvSpPr>
            <a:spLocks noChangeAspect="1"/>
          </p:cNvSpPr>
          <p:nvPr/>
        </p:nvSpPr>
        <p:spPr>
          <a:xfrm>
            <a:off x="3368040" y="2511425"/>
            <a:ext cx="2677795" cy="1834515"/>
          </a:xfrm>
          <a:prstGeom prst="diamond">
            <a:avLst/>
          </a:prstGeom>
          <a:solidFill>
            <a:srgbClr val="A6C7F0"/>
          </a:solidFill>
          <a:ln w="9525" cap="flat" cmpd="sng" algn="ctr">
            <a:noFill/>
            <a:prstDash val="solid"/>
          </a:ln>
          <a:effectLst/>
        </p:spPr>
        <p:txBody>
          <a:bodyPr rtlCol="0" anchor="ctr"/>
          <a:p>
            <a:pPr algn="ctr"/>
            <a:endParaRPr lang="en-US">
              <a:solidFill>
                <a:sysClr val="window" lastClr="FFFFFF"/>
              </a:solidFill>
              <a:latin typeface="Calibri" panose="020F0502020204030204"/>
            </a:endParaRPr>
          </a:p>
        </p:txBody>
      </p:sp>
      <p:sp>
        <p:nvSpPr>
          <p:cNvPr id="36" name="Diamond 2"/>
          <p:cNvSpPr>
            <a:spLocks noChangeAspect="1"/>
          </p:cNvSpPr>
          <p:nvPr/>
        </p:nvSpPr>
        <p:spPr>
          <a:xfrm>
            <a:off x="6163945" y="2512060"/>
            <a:ext cx="2677795" cy="1834515"/>
          </a:xfrm>
          <a:prstGeom prst="diamond">
            <a:avLst/>
          </a:prstGeom>
          <a:solidFill>
            <a:srgbClr val="A6C7F0"/>
          </a:solidFill>
          <a:ln w="9525" cap="flat" cmpd="sng" algn="ctr">
            <a:noFill/>
            <a:prstDash val="solid"/>
          </a:ln>
          <a:effectLst/>
        </p:spPr>
        <p:txBody>
          <a:bodyPr rtlCol="0" anchor="ctr"/>
          <a:p>
            <a:pPr algn="ctr"/>
            <a:endParaRPr lang="en-US">
              <a:solidFill>
                <a:sysClr val="window" lastClr="FFFFFF"/>
              </a:solidFill>
              <a:latin typeface="Calibri" panose="020F0502020204030204"/>
            </a:endParaRPr>
          </a:p>
        </p:txBody>
      </p:sp>
      <p:sp>
        <p:nvSpPr>
          <p:cNvPr id="35" name="Diamond 2"/>
          <p:cNvSpPr>
            <a:spLocks noChangeAspect="1"/>
          </p:cNvSpPr>
          <p:nvPr/>
        </p:nvSpPr>
        <p:spPr>
          <a:xfrm>
            <a:off x="4756785" y="3477260"/>
            <a:ext cx="2677795" cy="1834515"/>
          </a:xfrm>
          <a:prstGeom prst="diamond">
            <a:avLst/>
          </a:prstGeom>
          <a:solidFill>
            <a:srgbClr val="1E5FAE"/>
          </a:solidFill>
          <a:ln w="9525" cap="flat" cmpd="sng" algn="ctr">
            <a:noFill/>
            <a:prstDash val="solid"/>
          </a:ln>
          <a:effectLst/>
        </p:spPr>
        <p:txBody>
          <a:bodyPr rtlCol="0" anchor="ctr"/>
          <a:p>
            <a:pPr algn="ctr"/>
            <a:endParaRPr lang="en-US">
              <a:solidFill>
                <a:sysClr val="window" lastClr="FFFFFF"/>
              </a:solidFill>
              <a:latin typeface="Calibri" panose="020F0502020204030204"/>
            </a:endParaRPr>
          </a:p>
        </p:txBody>
      </p:sp>
      <p:sp>
        <p:nvSpPr>
          <p:cNvPr id="14" name="Rectangle 20"/>
          <p:cNvSpPr/>
          <p:nvPr/>
        </p:nvSpPr>
        <p:spPr>
          <a:xfrm>
            <a:off x="2439265" y="1288953"/>
            <a:ext cx="1269133" cy="460375"/>
          </a:xfrm>
          <a:prstGeom prst="rect">
            <a:avLst/>
          </a:prstGeom>
          <a:solidFill>
            <a:srgbClr val="1E5FAE"/>
          </a:solidFill>
          <a:ln w="12700">
            <a:noFill/>
          </a:ln>
          <a:effectLst/>
        </p:spPr>
        <p:txBody>
          <a:bodyPr wrap="square">
            <a:spAutoFit/>
          </a:bodyPr>
          <a:p>
            <a:pPr algn="ctr"/>
            <a:r>
              <a:rPr lang="zh-CN" altLang="en-US" sz="2400" b="1" dirty="0">
                <a:solidFill>
                  <a:schemeClr val="bg1"/>
                </a:solidFill>
                <a:latin typeface="微软雅黑" panose="020B0503020204020204" charset="-122"/>
                <a:ea typeface="微软雅黑" panose="020B0503020204020204" charset="-122"/>
              </a:rPr>
              <a:t>赵瑞州</a:t>
            </a:r>
            <a:endParaRPr lang="zh-CN" altLang="en-US" sz="2400" b="1" dirty="0">
              <a:solidFill>
                <a:schemeClr val="bg1"/>
              </a:solidFill>
              <a:latin typeface="微软雅黑" panose="020B0503020204020204" charset="-122"/>
              <a:ea typeface="微软雅黑" panose="020B0503020204020204" charset="-122"/>
            </a:endParaRPr>
          </a:p>
        </p:txBody>
      </p:sp>
      <p:sp>
        <p:nvSpPr>
          <p:cNvPr id="16" name="Rectangle 22"/>
          <p:cNvSpPr/>
          <p:nvPr/>
        </p:nvSpPr>
        <p:spPr>
          <a:xfrm>
            <a:off x="8395773" y="1205535"/>
            <a:ext cx="1216252" cy="460375"/>
          </a:xfrm>
          <a:prstGeom prst="rect">
            <a:avLst/>
          </a:prstGeom>
          <a:solidFill>
            <a:srgbClr val="A6C7F0"/>
          </a:solidFill>
          <a:ln w="12700">
            <a:noFill/>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微软雅黑" panose="020B0503020204020204" charset="-122"/>
                <a:ea typeface="微软雅黑" panose="020B0503020204020204" charset="-122"/>
              </a:rPr>
              <a:t>雷其融</a:t>
            </a:r>
            <a:endParaRPr lang="zh-CN" altLang="en-US" sz="2400" b="1" dirty="0">
              <a:solidFill>
                <a:schemeClr val="bg1"/>
              </a:solidFill>
              <a:latin typeface="微软雅黑" panose="020B0503020204020204" charset="-122"/>
              <a:ea typeface="微软雅黑" panose="020B0503020204020204" charset="-122"/>
            </a:endParaRPr>
          </a:p>
        </p:txBody>
      </p:sp>
      <p:sp>
        <p:nvSpPr>
          <p:cNvPr id="17" name="Rectangle 25"/>
          <p:cNvSpPr/>
          <p:nvPr/>
        </p:nvSpPr>
        <p:spPr>
          <a:xfrm>
            <a:off x="2461324" y="4162097"/>
            <a:ext cx="1223580" cy="460375"/>
          </a:xfrm>
          <a:prstGeom prst="rect">
            <a:avLst/>
          </a:prstGeom>
          <a:solidFill>
            <a:srgbClr val="A6C7F0"/>
          </a:solidFill>
          <a:ln w="12700">
            <a:noFill/>
          </a:ln>
          <a:effectLst/>
        </p:spPr>
        <p:txBody>
          <a:bodyPr wrap="square">
            <a:spAutoFit/>
          </a:bodyPr>
          <a:p>
            <a:pPr algn="ctr"/>
            <a:r>
              <a:rPr lang="zh-CN" altLang="en-US" sz="2400" b="1" dirty="0">
                <a:solidFill>
                  <a:schemeClr val="bg1"/>
                </a:solidFill>
                <a:latin typeface="微软雅黑" panose="020B0503020204020204" charset="-122"/>
                <a:ea typeface="微软雅黑" panose="020B0503020204020204" charset="-122"/>
              </a:rPr>
              <a:t>李显涵</a:t>
            </a:r>
            <a:endParaRPr lang="zh-CN" altLang="en-US" sz="2400" b="1" dirty="0">
              <a:solidFill>
                <a:schemeClr val="bg1"/>
              </a:solidFill>
              <a:latin typeface="微软雅黑" panose="020B0503020204020204" charset="-122"/>
              <a:ea typeface="微软雅黑" panose="020B0503020204020204" charset="-122"/>
            </a:endParaRPr>
          </a:p>
        </p:txBody>
      </p:sp>
      <p:sp>
        <p:nvSpPr>
          <p:cNvPr id="15" name="Rectangle 21"/>
          <p:cNvSpPr/>
          <p:nvPr/>
        </p:nvSpPr>
        <p:spPr>
          <a:xfrm>
            <a:off x="8378477" y="4208878"/>
            <a:ext cx="1250994" cy="460375"/>
          </a:xfrm>
          <a:prstGeom prst="rect">
            <a:avLst/>
          </a:prstGeom>
          <a:solidFill>
            <a:srgbClr val="1E5FAE"/>
          </a:solidFill>
          <a:ln w="12700">
            <a:noFill/>
          </a:ln>
          <a:effectLst/>
        </p:spPr>
        <p:txBody>
          <a:bodyPr wrap="square">
            <a:spAutoFit/>
          </a:bodyPr>
          <a:p>
            <a:pPr algn="ctr"/>
            <a:r>
              <a:rPr lang="zh-CN" altLang="en-US" sz="2400" b="1" dirty="0">
                <a:solidFill>
                  <a:schemeClr val="bg1"/>
                </a:solidFill>
                <a:latin typeface="微软雅黑" panose="020B0503020204020204" charset="-122"/>
                <a:ea typeface="微软雅黑" panose="020B0503020204020204" charset="-122"/>
              </a:rPr>
              <a:t>冯浩林</a:t>
            </a:r>
            <a:endParaRPr lang="zh-CN" altLang="en-US" sz="2400" b="1" dirty="0">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2058670" y="1825625"/>
            <a:ext cx="2018030" cy="706755"/>
          </a:xfrm>
          <a:prstGeom prst="rect">
            <a:avLst/>
          </a:prstGeom>
          <a:noFill/>
        </p:spPr>
        <p:txBody>
          <a:bodyPr wrap="square" rtlCol="0">
            <a:spAutoFit/>
          </a:bodyPr>
          <a:p>
            <a:r>
              <a:rPr lang="en-US" altLang="zh-CN" sz="2000" b="1"/>
              <a:t>Task 1-4 Code </a:t>
            </a:r>
            <a:r>
              <a:rPr lang="zh-CN" altLang="en-US" sz="2000" b="1"/>
              <a:t>＆</a:t>
            </a:r>
            <a:r>
              <a:rPr lang="en-US" altLang="zh-CN" sz="2000" b="1"/>
              <a:t> Discussion</a:t>
            </a:r>
            <a:endParaRPr lang="en-US" altLang="zh-CN" sz="2000" b="1"/>
          </a:p>
        </p:txBody>
      </p:sp>
      <p:sp>
        <p:nvSpPr>
          <p:cNvPr id="8" name="文本框 7"/>
          <p:cNvSpPr txBox="1"/>
          <p:nvPr/>
        </p:nvSpPr>
        <p:spPr>
          <a:xfrm>
            <a:off x="7981950" y="4817745"/>
            <a:ext cx="2494915" cy="706755"/>
          </a:xfrm>
          <a:prstGeom prst="rect">
            <a:avLst/>
          </a:prstGeom>
          <a:noFill/>
        </p:spPr>
        <p:txBody>
          <a:bodyPr wrap="square" rtlCol="0">
            <a:spAutoFit/>
          </a:bodyPr>
          <a:p>
            <a:r>
              <a:rPr lang="en-US" altLang="zh-CN" sz="2000" b="1"/>
              <a:t>Problem Research &amp; PowerPoint</a:t>
            </a:r>
            <a:endParaRPr lang="en-US" altLang="zh-CN" sz="2000" b="1"/>
          </a:p>
        </p:txBody>
      </p:sp>
      <p:sp>
        <p:nvSpPr>
          <p:cNvPr id="11" name="文本框 10"/>
          <p:cNvSpPr txBox="1"/>
          <p:nvPr/>
        </p:nvSpPr>
        <p:spPr>
          <a:xfrm>
            <a:off x="2058670" y="4669155"/>
            <a:ext cx="2241550" cy="1014730"/>
          </a:xfrm>
          <a:prstGeom prst="rect">
            <a:avLst/>
          </a:prstGeom>
          <a:noFill/>
        </p:spPr>
        <p:txBody>
          <a:bodyPr wrap="square" rtlCol="0">
            <a:spAutoFit/>
          </a:bodyPr>
          <a:p>
            <a:r>
              <a:rPr lang="en-US" altLang="zh-CN" sz="2000" b="1" dirty="0">
                <a:solidFill>
                  <a:schemeClr val="tx1">
                    <a:lumMod val="85000"/>
                    <a:lumOff val="15000"/>
                  </a:schemeClr>
                </a:solidFill>
                <a:latin typeface="+mj-lt"/>
                <a:ea typeface="等线 Light" panose="02010600030101010101" charset="-122"/>
                <a:cs typeface="+mj-lt"/>
                <a:sym typeface="+mn-ea"/>
              </a:rPr>
              <a:t>Tone-vocoder function </a:t>
            </a:r>
            <a:r>
              <a:rPr lang="zh-CN" altLang="en-US" sz="2000" b="1">
                <a:sym typeface="+mn-ea"/>
              </a:rPr>
              <a:t>＆</a:t>
            </a:r>
            <a:r>
              <a:rPr lang="en-US" altLang="zh-CN" sz="2000" b="1">
                <a:sym typeface="+mn-ea"/>
              </a:rPr>
              <a:t> Lab Report</a:t>
            </a:r>
            <a:endParaRPr lang="en-US" altLang="zh-CN" sz="2000" b="1">
              <a:sym typeface="+mn-ea"/>
            </a:endParaRPr>
          </a:p>
        </p:txBody>
      </p:sp>
      <p:sp>
        <p:nvSpPr>
          <p:cNvPr id="13" name="文本框 12"/>
          <p:cNvSpPr txBox="1"/>
          <p:nvPr/>
        </p:nvSpPr>
        <p:spPr>
          <a:xfrm>
            <a:off x="8144510" y="1856105"/>
            <a:ext cx="2353310" cy="706755"/>
          </a:xfrm>
          <a:prstGeom prst="rect">
            <a:avLst/>
          </a:prstGeom>
          <a:noFill/>
        </p:spPr>
        <p:txBody>
          <a:bodyPr wrap="square" rtlCol="0">
            <a:spAutoFit/>
          </a:bodyPr>
          <a:p>
            <a:r>
              <a:rPr lang="en-US" altLang="zh-CN" sz="2000" b="1"/>
              <a:t>Task 1-4 Analysis </a:t>
            </a:r>
            <a:r>
              <a:rPr lang="zh-CN" altLang="en-US" sz="2000" b="1"/>
              <a:t>＆</a:t>
            </a:r>
            <a:r>
              <a:rPr lang="en-US" altLang="zh-CN" sz="2000" b="1"/>
              <a:t> PowerPoint</a:t>
            </a:r>
            <a:endParaRPr lang="en-US" altLang="zh-CN" sz="2000" b="1"/>
          </a:p>
        </p:txBody>
      </p:sp>
      <p:sp>
        <p:nvSpPr>
          <p:cNvPr id="18" name="矩形 17"/>
          <p:cNvSpPr/>
          <p:nvPr/>
        </p:nvSpPr>
        <p:spPr>
          <a:xfrm>
            <a:off x="3708400" y="1325245"/>
            <a:ext cx="709930" cy="3873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t>25%</a:t>
            </a:r>
            <a:endParaRPr lang="en-US" altLang="zh-CN" sz="2000" b="1"/>
          </a:p>
        </p:txBody>
      </p:sp>
      <p:sp>
        <p:nvSpPr>
          <p:cNvPr id="22" name="矩形 21"/>
          <p:cNvSpPr/>
          <p:nvPr/>
        </p:nvSpPr>
        <p:spPr>
          <a:xfrm>
            <a:off x="9629775" y="4245610"/>
            <a:ext cx="709930" cy="3873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t>25%</a:t>
            </a:r>
            <a:endParaRPr lang="en-US" altLang="zh-CN" sz="2000" b="1"/>
          </a:p>
        </p:txBody>
      </p:sp>
      <p:sp>
        <p:nvSpPr>
          <p:cNvPr id="23" name="矩形 22"/>
          <p:cNvSpPr/>
          <p:nvPr/>
        </p:nvSpPr>
        <p:spPr>
          <a:xfrm>
            <a:off x="3684905" y="4208780"/>
            <a:ext cx="709930" cy="3873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t>25%</a:t>
            </a:r>
            <a:endParaRPr lang="en-US" altLang="zh-CN" sz="2000" b="1"/>
          </a:p>
        </p:txBody>
      </p:sp>
      <p:sp>
        <p:nvSpPr>
          <p:cNvPr id="24" name="矩形 23"/>
          <p:cNvSpPr/>
          <p:nvPr/>
        </p:nvSpPr>
        <p:spPr>
          <a:xfrm>
            <a:off x="9611995" y="1241425"/>
            <a:ext cx="709930" cy="3873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t>25%</a:t>
            </a:r>
            <a:endParaRPr lang="en-US" altLang="zh-CN" sz="2000" b="1"/>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16255" y="347345"/>
            <a:ext cx="4775835" cy="604520"/>
            <a:chOff x="813" y="547"/>
            <a:chExt cx="7521" cy="952"/>
          </a:xfrm>
        </p:grpSpPr>
        <p:sp>
          <p:nvSpPr>
            <p:cNvPr id="14" name="文本框 13"/>
            <p:cNvSpPr txBox="1"/>
            <p:nvPr/>
          </p:nvSpPr>
          <p:spPr>
            <a:xfrm>
              <a:off x="2855" y="547"/>
              <a:ext cx="5479" cy="919"/>
            </a:xfrm>
            <a:prstGeom prst="rect">
              <a:avLst/>
            </a:prstGeom>
            <a:noFill/>
          </p:spPr>
          <p:txBody>
            <a:bodyPr wrap="square" rtlCol="0">
              <a:spAutoFit/>
            </a:bodyPr>
            <a:lstStyle/>
            <a:p>
              <a:pPr algn="just"/>
              <a:r>
                <a:rPr lang="en-US" altLang="zh-CN" sz="3200" b="1" dirty="0">
                  <a:latin typeface="微软雅黑" panose="020B0503020204020204" charset="-122"/>
                  <a:ea typeface="微软雅黑" panose="020B0503020204020204" charset="-122"/>
                  <a:sym typeface="+mn-ea"/>
                </a:rPr>
                <a:t>Investigation</a:t>
              </a:r>
              <a:endParaRPr lang="zh-CN" altLang="en-US" sz="3200" b="1" dirty="0">
                <a:solidFill>
                  <a:schemeClr val="bg2">
                    <a:lumMod val="25000"/>
                  </a:schemeClr>
                </a:solidFill>
                <a:latin typeface="微软雅黑" panose="020B0503020204020204" charset="-122"/>
                <a:ea typeface="微软雅黑" panose="020B0503020204020204" charset="-122"/>
              </a:endParaRPr>
            </a:p>
          </p:txBody>
        </p:sp>
        <p:sp>
          <p:nvSpPr>
            <p:cNvPr id="21" name="椭圆 20"/>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4" name="图片 43"/>
          <p:cNvPicPr>
            <a:picLocks noChangeAspect="1"/>
          </p:cNvPicPr>
          <p:nvPr/>
        </p:nvPicPr>
        <p:blipFill>
          <a:blip r:embed="rId1"/>
          <a:stretch>
            <a:fillRect/>
          </a:stretch>
        </p:blipFill>
        <p:spPr>
          <a:xfrm>
            <a:off x="-6985" y="1916430"/>
            <a:ext cx="6198870" cy="3025140"/>
          </a:xfrm>
          <a:prstGeom prst="rect">
            <a:avLst/>
          </a:prstGeom>
        </p:spPr>
      </p:pic>
      <p:pic>
        <p:nvPicPr>
          <p:cNvPr id="45" name="图片 44"/>
          <p:cNvPicPr>
            <a:picLocks noChangeAspect="1"/>
          </p:cNvPicPr>
          <p:nvPr/>
        </p:nvPicPr>
        <p:blipFill>
          <a:blip r:embed="rId2"/>
          <a:stretch>
            <a:fillRect/>
          </a:stretch>
        </p:blipFill>
        <p:spPr>
          <a:xfrm>
            <a:off x="5537835" y="1916430"/>
            <a:ext cx="6197600" cy="3025140"/>
          </a:xfrm>
          <a:prstGeom prst="rect">
            <a:avLst/>
          </a:prstGeom>
        </p:spPr>
      </p:pic>
      <p:sp>
        <p:nvSpPr>
          <p:cNvPr id="46" name="文本框 45"/>
          <p:cNvSpPr txBox="1"/>
          <p:nvPr/>
        </p:nvSpPr>
        <p:spPr>
          <a:xfrm>
            <a:off x="1530985" y="5024120"/>
            <a:ext cx="3629025" cy="398780"/>
          </a:xfrm>
          <a:prstGeom prst="rect">
            <a:avLst/>
          </a:prstGeom>
          <a:noFill/>
        </p:spPr>
        <p:txBody>
          <a:bodyPr wrap="square" rtlCol="0">
            <a:spAutoFit/>
          </a:bodyPr>
          <a:p>
            <a:r>
              <a:rPr lang="en-US" altLang="zh-CN" sz="2000"/>
              <a:t>200Hz, MaxN=110, 0.697569</a:t>
            </a:r>
            <a:endParaRPr lang="en-US" altLang="zh-CN" sz="2000"/>
          </a:p>
        </p:txBody>
      </p:sp>
      <p:sp>
        <p:nvSpPr>
          <p:cNvPr id="47" name="文本框 46"/>
          <p:cNvSpPr txBox="1"/>
          <p:nvPr/>
        </p:nvSpPr>
        <p:spPr>
          <a:xfrm>
            <a:off x="7110730" y="5024120"/>
            <a:ext cx="3799840" cy="398780"/>
          </a:xfrm>
          <a:prstGeom prst="rect">
            <a:avLst/>
          </a:prstGeom>
          <a:noFill/>
        </p:spPr>
        <p:txBody>
          <a:bodyPr wrap="square" rtlCol="0">
            <a:spAutoFit/>
          </a:bodyPr>
          <a:p>
            <a:r>
              <a:rPr lang="en-US" altLang="zh-CN" sz="2000"/>
              <a:t>400Hz, MaxN=110, 0.696879</a:t>
            </a:r>
            <a:endParaRPr lang="en-US" altLang="zh-CN" sz="20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16255" y="347345"/>
            <a:ext cx="4775835" cy="604520"/>
            <a:chOff x="813" y="547"/>
            <a:chExt cx="7521" cy="952"/>
          </a:xfrm>
        </p:grpSpPr>
        <p:sp>
          <p:nvSpPr>
            <p:cNvPr id="14" name="文本框 13"/>
            <p:cNvSpPr txBox="1"/>
            <p:nvPr/>
          </p:nvSpPr>
          <p:spPr>
            <a:xfrm>
              <a:off x="2855" y="547"/>
              <a:ext cx="5479" cy="919"/>
            </a:xfrm>
            <a:prstGeom prst="rect">
              <a:avLst/>
            </a:prstGeom>
            <a:noFill/>
          </p:spPr>
          <p:txBody>
            <a:bodyPr wrap="square" rtlCol="0">
              <a:spAutoFit/>
            </a:bodyPr>
            <a:lstStyle/>
            <a:p>
              <a:pPr algn="just"/>
              <a:r>
                <a:rPr lang="en-US" altLang="zh-CN" sz="3200" b="1" dirty="0">
                  <a:latin typeface="微软雅黑" panose="020B0503020204020204" charset="-122"/>
                  <a:ea typeface="微软雅黑" panose="020B0503020204020204" charset="-122"/>
                  <a:sym typeface="+mn-ea"/>
                </a:rPr>
                <a:t>Investigation</a:t>
              </a:r>
              <a:endParaRPr lang="zh-CN" altLang="en-US" sz="3200" b="1" dirty="0">
                <a:solidFill>
                  <a:schemeClr val="bg2">
                    <a:lumMod val="25000"/>
                  </a:schemeClr>
                </a:solidFill>
                <a:latin typeface="微软雅黑" panose="020B0503020204020204" charset="-122"/>
                <a:ea typeface="微软雅黑" panose="020B0503020204020204" charset="-122"/>
              </a:endParaRPr>
            </a:p>
          </p:txBody>
        </p:sp>
        <p:sp>
          <p:nvSpPr>
            <p:cNvPr id="21" name="椭圆 20"/>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1"/>
          <a:stretch>
            <a:fillRect/>
          </a:stretch>
        </p:blipFill>
        <p:spPr>
          <a:xfrm>
            <a:off x="-341630" y="1192530"/>
            <a:ext cx="7246620" cy="3536950"/>
          </a:xfrm>
          <a:prstGeom prst="rect">
            <a:avLst/>
          </a:prstGeom>
        </p:spPr>
      </p:pic>
      <p:pic>
        <p:nvPicPr>
          <p:cNvPr id="9" name="图片 8"/>
          <p:cNvPicPr>
            <a:picLocks noChangeAspect="1"/>
          </p:cNvPicPr>
          <p:nvPr/>
        </p:nvPicPr>
        <p:blipFill>
          <a:blip r:embed="rId2"/>
          <a:stretch>
            <a:fillRect/>
          </a:stretch>
        </p:blipFill>
        <p:spPr>
          <a:xfrm>
            <a:off x="7015480" y="1192530"/>
            <a:ext cx="4507865" cy="3380740"/>
          </a:xfrm>
          <a:prstGeom prst="rect">
            <a:avLst/>
          </a:prstGeom>
        </p:spPr>
      </p:pic>
      <p:sp>
        <p:nvSpPr>
          <p:cNvPr id="12" name="文本框 11"/>
          <p:cNvSpPr txBox="1"/>
          <p:nvPr/>
        </p:nvSpPr>
        <p:spPr>
          <a:xfrm>
            <a:off x="1808480" y="4729480"/>
            <a:ext cx="3689985" cy="398780"/>
          </a:xfrm>
          <a:prstGeom prst="rect">
            <a:avLst/>
          </a:prstGeom>
          <a:noFill/>
        </p:spPr>
        <p:txBody>
          <a:bodyPr wrap="square" rtlCol="0">
            <a:spAutoFit/>
          </a:bodyPr>
          <a:p>
            <a:r>
              <a:rPr lang="en-US" altLang="zh-CN" sz="2000"/>
              <a:t>800Hz, MaxN=114, 0.717241</a:t>
            </a:r>
            <a:endParaRPr lang="en-US" altLang="zh-CN" sz="2000"/>
          </a:p>
        </p:txBody>
      </p:sp>
      <p:sp>
        <p:nvSpPr>
          <p:cNvPr id="11" name="文本框 10"/>
          <p:cNvSpPr txBox="1"/>
          <p:nvPr/>
        </p:nvSpPr>
        <p:spPr>
          <a:xfrm>
            <a:off x="516890" y="5268595"/>
            <a:ext cx="5687695" cy="1014730"/>
          </a:xfrm>
          <a:prstGeom prst="rect">
            <a:avLst/>
          </a:prstGeom>
          <a:noFill/>
        </p:spPr>
        <p:txBody>
          <a:bodyPr wrap="square" rtlCol="0" anchor="t">
            <a:spAutoFit/>
          </a:bodyPr>
          <a:p>
            <a:r>
              <a:rPr lang="zh-CN" altLang="en-US" sz="2000"/>
              <a:t>We stop to increase the LPF cutoff frequency here because higher LPF cutoff frequency will lead to distortion of the original signal.</a:t>
            </a:r>
            <a:endParaRPr lang="zh-CN" altLang="en-US" sz="2000"/>
          </a:p>
        </p:txBody>
      </p:sp>
      <p:sp>
        <p:nvSpPr>
          <p:cNvPr id="18" name="文本框 17"/>
          <p:cNvSpPr txBox="1"/>
          <p:nvPr/>
        </p:nvSpPr>
        <p:spPr>
          <a:xfrm>
            <a:off x="6407785" y="4729480"/>
            <a:ext cx="5382895" cy="1476375"/>
          </a:xfrm>
          <a:prstGeom prst="rect">
            <a:avLst/>
          </a:prstGeom>
          <a:noFill/>
        </p:spPr>
        <p:txBody>
          <a:bodyPr wrap="square" rtlCol="0" anchor="t">
            <a:spAutoFit/>
          </a:bodyPr>
          <a:p>
            <a:r>
              <a:rPr lang="zh-CN" altLang="en-US"/>
              <a:t>We can clearly observe that the difference with just 1 band has influence the result tremendously, although we cannot figure out the reason, this discovery can help us to check the result we get </a:t>
            </a:r>
            <a:r>
              <a:rPr lang="en-US" altLang="zh-CN"/>
              <a:t>above</a:t>
            </a:r>
            <a:r>
              <a:rPr lang="zh-CN" altLang="en-US"/>
              <a:t>.</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16255" y="233045"/>
            <a:ext cx="4775835" cy="604520"/>
            <a:chOff x="813" y="547"/>
            <a:chExt cx="7521" cy="952"/>
          </a:xfrm>
        </p:grpSpPr>
        <p:sp>
          <p:nvSpPr>
            <p:cNvPr id="14" name="文本框 13"/>
            <p:cNvSpPr txBox="1"/>
            <p:nvPr/>
          </p:nvSpPr>
          <p:spPr>
            <a:xfrm>
              <a:off x="2855" y="547"/>
              <a:ext cx="5479" cy="919"/>
            </a:xfrm>
            <a:prstGeom prst="rect">
              <a:avLst/>
            </a:prstGeom>
            <a:noFill/>
          </p:spPr>
          <p:txBody>
            <a:bodyPr wrap="square" rtlCol="0">
              <a:spAutoFit/>
            </a:bodyPr>
            <a:lstStyle/>
            <a:p>
              <a:pPr algn="just"/>
              <a:r>
                <a:rPr lang="en-US" altLang="zh-CN" sz="3200" b="1" dirty="0">
                  <a:latin typeface="微软雅黑" panose="020B0503020204020204" charset="-122"/>
                  <a:ea typeface="微软雅黑" panose="020B0503020204020204" charset="-122"/>
                  <a:sym typeface="+mn-ea"/>
                </a:rPr>
                <a:t>Investigation</a:t>
              </a:r>
              <a:endParaRPr lang="zh-CN" altLang="en-US" sz="3200" b="1" dirty="0">
                <a:solidFill>
                  <a:schemeClr val="bg2">
                    <a:lumMod val="25000"/>
                  </a:schemeClr>
                </a:solidFill>
                <a:latin typeface="微软雅黑" panose="020B0503020204020204" charset="-122"/>
                <a:ea typeface="微软雅黑" panose="020B0503020204020204" charset="-122"/>
              </a:endParaRPr>
            </a:p>
          </p:txBody>
        </p:sp>
        <p:sp>
          <p:nvSpPr>
            <p:cNvPr id="21" name="椭圆 20"/>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1"/>
          <a:stretch>
            <a:fillRect/>
          </a:stretch>
        </p:blipFill>
        <p:spPr>
          <a:xfrm>
            <a:off x="275590" y="1207770"/>
            <a:ext cx="5508625" cy="4132580"/>
          </a:xfrm>
          <a:prstGeom prst="rect">
            <a:avLst/>
          </a:prstGeom>
        </p:spPr>
      </p:pic>
      <p:pic>
        <p:nvPicPr>
          <p:cNvPr id="11" name="图片 10"/>
          <p:cNvPicPr>
            <a:picLocks noChangeAspect="1"/>
          </p:cNvPicPr>
          <p:nvPr/>
        </p:nvPicPr>
        <p:blipFill>
          <a:blip r:embed="rId2"/>
          <a:stretch>
            <a:fillRect/>
          </a:stretch>
        </p:blipFill>
        <p:spPr>
          <a:xfrm>
            <a:off x="5677535" y="1207770"/>
            <a:ext cx="5473700" cy="4105910"/>
          </a:xfrm>
          <a:prstGeom prst="rect">
            <a:avLst/>
          </a:prstGeom>
        </p:spPr>
      </p:pic>
      <p:sp>
        <p:nvSpPr>
          <p:cNvPr id="2" name="文本框 1"/>
          <p:cNvSpPr txBox="1"/>
          <p:nvPr/>
        </p:nvSpPr>
        <p:spPr>
          <a:xfrm>
            <a:off x="2686685" y="5710555"/>
            <a:ext cx="5772150" cy="460375"/>
          </a:xfrm>
          <a:prstGeom prst="rect">
            <a:avLst/>
          </a:prstGeom>
          <a:noFill/>
        </p:spPr>
        <p:txBody>
          <a:bodyPr wrap="square" rtlCol="0">
            <a:spAutoFit/>
          </a:bodyPr>
          <a:p>
            <a:r>
              <a:rPr lang="en-US" altLang="zh-CN" sz="2400" b="1"/>
              <a:t>N=114</a:t>
            </a:r>
            <a:r>
              <a:rPr lang="zh-CN" altLang="en-US" sz="2400" b="1"/>
              <a:t>，</a:t>
            </a:r>
            <a:r>
              <a:rPr lang="en-US" altLang="zh-CN" sz="2400" b="1"/>
              <a:t>the LPF cut-off frequency:800Hz</a:t>
            </a:r>
            <a:endParaRPr lang="en-US" altLang="zh-CN" sz="2400" b="1"/>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16255" y="233045"/>
            <a:ext cx="4775835" cy="604520"/>
            <a:chOff x="813" y="547"/>
            <a:chExt cx="7521" cy="952"/>
          </a:xfrm>
        </p:grpSpPr>
        <p:sp>
          <p:nvSpPr>
            <p:cNvPr id="14" name="文本框 13"/>
            <p:cNvSpPr txBox="1"/>
            <p:nvPr/>
          </p:nvSpPr>
          <p:spPr>
            <a:xfrm>
              <a:off x="2855" y="547"/>
              <a:ext cx="5479" cy="919"/>
            </a:xfrm>
            <a:prstGeom prst="rect">
              <a:avLst/>
            </a:prstGeom>
            <a:noFill/>
          </p:spPr>
          <p:txBody>
            <a:bodyPr wrap="square" rtlCol="0">
              <a:spAutoFit/>
            </a:bodyPr>
            <a:lstStyle/>
            <a:p>
              <a:pPr algn="just"/>
              <a:r>
                <a:rPr lang="en-US" altLang="zh-CN" sz="3200" b="1" dirty="0">
                  <a:latin typeface="微软雅黑" panose="020B0503020204020204" charset="-122"/>
                  <a:ea typeface="微软雅黑" panose="020B0503020204020204" charset="-122"/>
                  <a:sym typeface="+mn-ea"/>
                </a:rPr>
                <a:t>Investigation</a:t>
              </a:r>
              <a:endParaRPr lang="zh-CN" altLang="en-US" sz="3200" b="1" dirty="0">
                <a:solidFill>
                  <a:schemeClr val="bg2">
                    <a:lumMod val="25000"/>
                  </a:schemeClr>
                </a:solidFill>
                <a:latin typeface="微软雅黑" panose="020B0503020204020204" charset="-122"/>
                <a:ea typeface="微软雅黑" panose="020B0503020204020204" charset="-122"/>
              </a:endParaRPr>
            </a:p>
          </p:txBody>
        </p:sp>
        <p:sp>
          <p:nvSpPr>
            <p:cNvPr id="21" name="椭圆 20"/>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1"/>
          <a:stretch>
            <a:fillRect/>
          </a:stretch>
        </p:blipFill>
        <p:spPr>
          <a:xfrm>
            <a:off x="81280" y="1637030"/>
            <a:ext cx="4779010" cy="3584575"/>
          </a:xfrm>
          <a:prstGeom prst="rect">
            <a:avLst/>
          </a:prstGeom>
        </p:spPr>
      </p:pic>
      <p:sp>
        <p:nvSpPr>
          <p:cNvPr id="12" name="文本框 11"/>
          <p:cNvSpPr txBox="1"/>
          <p:nvPr/>
        </p:nvSpPr>
        <p:spPr>
          <a:xfrm>
            <a:off x="5062220" y="1308100"/>
            <a:ext cx="6906260" cy="4831080"/>
          </a:xfrm>
          <a:prstGeom prst="rect">
            <a:avLst/>
          </a:prstGeom>
          <a:noFill/>
        </p:spPr>
        <p:txBody>
          <a:bodyPr wrap="square" rtlCol="0">
            <a:spAutoFit/>
          </a:bodyPr>
          <a:p>
            <a:r>
              <a:rPr lang="en-US" altLang="zh-CN" sz="2800"/>
              <a:t>      </a:t>
            </a:r>
            <a:r>
              <a:rPr lang="zh-CN" altLang="en-US" sz="2800"/>
              <a:t>Summarize the conclusion we get in the tasks and our own additional investigation, the effect will be the best with number of bands around 114 , LPF cutoff frequency around 800</a:t>
            </a:r>
            <a:r>
              <a:rPr lang="en-US" altLang="zh-CN" sz="2800"/>
              <a:t>Hz</a:t>
            </a:r>
            <a:r>
              <a:rPr lang="zh-CN" altLang="en-US" sz="2800"/>
              <a:t>. To increase or decrease the two variables will lead to a negative effect. We also plot the figure of the result that is the most identifiable as following (𝑁 = 114 &amp; LPF cutoff frequency= 800</a:t>
            </a:r>
            <a:r>
              <a:rPr lang="en-US" altLang="zh-CN" sz="2800"/>
              <a:t>Hz</a:t>
            </a:r>
            <a:r>
              <a:rPr lang="zh-CN" altLang="en-US" sz="2800"/>
              <a:t>).</a:t>
            </a:r>
            <a:endParaRPr lang="zh-CN" altLang="en-US" sz="2800"/>
          </a:p>
          <a:p>
            <a:r>
              <a:rPr lang="zh-CN" altLang="en-US" sz="2800"/>
              <a:t>      We can observe that the result is really close to the original signal.</a:t>
            </a:r>
            <a:endParaRPr lang="zh-CN" altLang="en-US" sz="2800"/>
          </a:p>
        </p:txBody>
      </p:sp>
      <p:pic>
        <p:nvPicPr>
          <p:cNvPr id="2" name="C_01_03_N=114_f=800Hz">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212850" y="5534660"/>
            <a:ext cx="495300" cy="4953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98522" y="1304405"/>
            <a:ext cx="832232" cy="786204"/>
            <a:chOff x="4300877" y="2805545"/>
            <a:chExt cx="832232" cy="786204"/>
          </a:xfrm>
        </p:grpSpPr>
        <p:sp>
          <p:nvSpPr>
            <p:cNvPr id="3" name="椭圆 2"/>
            <p:cNvSpPr/>
            <p:nvPr/>
          </p:nvSpPr>
          <p:spPr>
            <a:xfrm>
              <a:off x="4300877" y="2805545"/>
              <a:ext cx="832232" cy="786204"/>
            </a:xfrm>
            <a:prstGeom prst="ellipse">
              <a:avLst/>
            </a:prstGeom>
            <a:solidFill>
              <a:schemeClr val="bg1"/>
            </a:solidFill>
            <a:ln>
              <a:solidFill>
                <a:schemeClr val="bg1">
                  <a:lumMod val="95000"/>
                </a:schemeClr>
              </a:solidFill>
            </a:ln>
            <a:effectLst>
              <a:outerShdw blurRad="241300" dist="88900" dir="3360000" sx="96000" sy="96000" algn="tl"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115"/>
            <p:cNvSpPr>
              <a:spLocks noEditPoints="1"/>
            </p:cNvSpPr>
            <p:nvPr/>
          </p:nvSpPr>
          <p:spPr bwMode="auto">
            <a:xfrm>
              <a:off x="4555068" y="3037515"/>
              <a:ext cx="323850" cy="322263"/>
            </a:xfrm>
            <a:custGeom>
              <a:avLst/>
              <a:gdLst>
                <a:gd name="T0" fmla="*/ 789 w 1018"/>
                <a:gd name="T1" fmla="*/ 69 h 1017"/>
                <a:gd name="T2" fmla="*/ 765 w 1018"/>
                <a:gd name="T3" fmla="*/ 25 h 1017"/>
                <a:gd name="T4" fmla="*/ 719 w 1018"/>
                <a:gd name="T5" fmla="*/ 1 h 1017"/>
                <a:gd name="T6" fmla="*/ 73 w 1018"/>
                <a:gd name="T7" fmla="*/ 1 h 1017"/>
                <a:gd name="T8" fmla="*/ 27 w 1018"/>
                <a:gd name="T9" fmla="*/ 25 h 1017"/>
                <a:gd name="T10" fmla="*/ 2 w 1018"/>
                <a:gd name="T11" fmla="*/ 69 h 1017"/>
                <a:gd name="T12" fmla="*/ 2 w 1018"/>
                <a:gd name="T13" fmla="*/ 716 h 1017"/>
                <a:gd name="T14" fmla="*/ 28 w 1018"/>
                <a:gd name="T15" fmla="*/ 766 h 1017"/>
                <a:gd name="T16" fmla="*/ 67 w 1018"/>
                <a:gd name="T17" fmla="*/ 789 h 1017"/>
                <a:gd name="T18" fmla="*/ 115 w 1018"/>
                <a:gd name="T19" fmla="*/ 791 h 1017"/>
                <a:gd name="T20" fmla="*/ 163 w 1018"/>
                <a:gd name="T21" fmla="*/ 766 h 1017"/>
                <a:gd name="T22" fmla="*/ 263 w 1018"/>
                <a:gd name="T23" fmla="*/ 745 h 1017"/>
                <a:gd name="T24" fmla="*/ 589 w 1018"/>
                <a:gd name="T25" fmla="*/ 763 h 1017"/>
                <a:gd name="T26" fmla="*/ 634 w 1018"/>
                <a:gd name="T27" fmla="*/ 777 h 1017"/>
                <a:gd name="T28" fmla="*/ 870 w 1018"/>
                <a:gd name="T29" fmla="*/ 1001 h 1017"/>
                <a:gd name="T30" fmla="*/ 923 w 1018"/>
                <a:gd name="T31" fmla="*/ 1017 h 1017"/>
                <a:gd name="T32" fmla="*/ 968 w 1018"/>
                <a:gd name="T33" fmla="*/ 1006 h 1017"/>
                <a:gd name="T34" fmla="*/ 1002 w 1018"/>
                <a:gd name="T35" fmla="*/ 975 h 1017"/>
                <a:gd name="T36" fmla="*/ 1018 w 1018"/>
                <a:gd name="T37" fmla="*/ 921 h 1017"/>
                <a:gd name="T38" fmla="*/ 1011 w 1018"/>
                <a:gd name="T39" fmla="*/ 276 h 1017"/>
                <a:gd name="T40" fmla="*/ 977 w 1018"/>
                <a:gd name="T41" fmla="*/ 238 h 1017"/>
                <a:gd name="T42" fmla="*/ 927 w 1018"/>
                <a:gd name="T43" fmla="*/ 223 h 1017"/>
                <a:gd name="T44" fmla="*/ 102 w 1018"/>
                <a:gd name="T45" fmla="*/ 729 h 1017"/>
                <a:gd name="T46" fmla="*/ 73 w 1018"/>
                <a:gd name="T47" fmla="*/ 721 h 1017"/>
                <a:gd name="T48" fmla="*/ 64 w 1018"/>
                <a:gd name="T49" fmla="*/ 86 h 1017"/>
                <a:gd name="T50" fmla="*/ 80 w 1018"/>
                <a:gd name="T51" fmla="*/ 65 h 1017"/>
                <a:gd name="T52" fmla="*/ 711 w 1018"/>
                <a:gd name="T53" fmla="*/ 65 h 1017"/>
                <a:gd name="T54" fmla="*/ 727 w 1018"/>
                <a:gd name="T55" fmla="*/ 86 h 1017"/>
                <a:gd name="T56" fmla="*/ 720 w 1018"/>
                <a:gd name="T57" fmla="*/ 470 h 1017"/>
                <a:gd name="T58" fmla="*/ 429 w 1018"/>
                <a:gd name="T59" fmla="*/ 476 h 1017"/>
                <a:gd name="T60" fmla="*/ 350 w 1018"/>
                <a:gd name="T61" fmla="*/ 501 h 1017"/>
                <a:gd name="T62" fmla="*/ 954 w 1018"/>
                <a:gd name="T63" fmla="*/ 928 h 1017"/>
                <a:gd name="T64" fmla="*/ 934 w 1018"/>
                <a:gd name="T65" fmla="*/ 951 h 1017"/>
                <a:gd name="T66" fmla="*/ 900 w 1018"/>
                <a:gd name="T67" fmla="*/ 944 h 1017"/>
                <a:gd name="T68" fmla="*/ 645 w 1018"/>
                <a:gd name="T69" fmla="*/ 711 h 1017"/>
                <a:gd name="T70" fmla="*/ 318 w 1018"/>
                <a:gd name="T71" fmla="*/ 700 h 1017"/>
                <a:gd name="T72" fmla="*/ 293 w 1018"/>
                <a:gd name="T73" fmla="*/ 685 h 1017"/>
                <a:gd name="T74" fmla="*/ 379 w 1018"/>
                <a:gd name="T75" fmla="*/ 557 h 1017"/>
                <a:gd name="T76" fmla="*/ 420 w 1018"/>
                <a:gd name="T77" fmla="*/ 540 h 1017"/>
                <a:gd name="T78" fmla="*/ 727 w 1018"/>
                <a:gd name="T79" fmla="*/ 536 h 1017"/>
                <a:gd name="T80" fmla="*/ 770 w 1018"/>
                <a:gd name="T81" fmla="*/ 508 h 1017"/>
                <a:gd name="T82" fmla="*/ 791 w 1018"/>
                <a:gd name="T83" fmla="*/ 461 h 1017"/>
                <a:gd name="T84" fmla="*/ 938 w 1018"/>
                <a:gd name="T85" fmla="*/ 288 h 1017"/>
                <a:gd name="T86" fmla="*/ 955 w 1018"/>
                <a:gd name="T87" fmla="*/ 311 h 1017"/>
                <a:gd name="T88" fmla="*/ 425 w 1018"/>
                <a:gd name="T89" fmla="*/ 373 h 1017"/>
                <a:gd name="T90" fmla="*/ 445 w 1018"/>
                <a:gd name="T91" fmla="*/ 333 h 1017"/>
                <a:gd name="T92" fmla="*/ 416 w 1018"/>
                <a:gd name="T93" fmla="*/ 289 h 1017"/>
                <a:gd name="T94" fmla="*/ 371 w 1018"/>
                <a:gd name="T95" fmla="*/ 294 h 1017"/>
                <a:gd name="T96" fmla="*/ 350 w 1018"/>
                <a:gd name="T97" fmla="*/ 333 h 1017"/>
                <a:gd name="T98" fmla="*/ 380 w 1018"/>
                <a:gd name="T99" fmla="*/ 377 h 1017"/>
                <a:gd name="T100" fmla="*/ 197 w 1018"/>
                <a:gd name="T101" fmla="*/ 286 h 1017"/>
                <a:gd name="T102" fmla="*/ 160 w 1018"/>
                <a:gd name="T103" fmla="*/ 324 h 1017"/>
                <a:gd name="T104" fmla="*/ 174 w 1018"/>
                <a:gd name="T105" fmla="*/ 367 h 1017"/>
                <a:gd name="T106" fmla="*/ 217 w 1018"/>
                <a:gd name="T107" fmla="*/ 380 h 1017"/>
                <a:gd name="T108" fmla="*/ 254 w 1018"/>
                <a:gd name="T109" fmla="*/ 343 h 1017"/>
                <a:gd name="T110" fmla="*/ 240 w 1018"/>
                <a:gd name="T111" fmla="*/ 300 h 1017"/>
                <a:gd name="T112" fmla="*/ 589 w 1018"/>
                <a:gd name="T113" fmla="*/ 380 h 1017"/>
                <a:gd name="T114" fmla="*/ 629 w 1018"/>
                <a:gd name="T115" fmla="*/ 360 h 1017"/>
                <a:gd name="T116" fmla="*/ 633 w 1018"/>
                <a:gd name="T117" fmla="*/ 315 h 1017"/>
                <a:gd name="T118" fmla="*/ 589 w 1018"/>
                <a:gd name="T119" fmla="*/ 286 h 1017"/>
                <a:gd name="T120" fmla="*/ 549 w 1018"/>
                <a:gd name="T121" fmla="*/ 306 h 1017"/>
                <a:gd name="T122" fmla="*/ 545 w 1018"/>
                <a:gd name="T123" fmla="*/ 351 h 1017"/>
                <a:gd name="T124" fmla="*/ 589 w 1018"/>
                <a:gd name="T125" fmla="*/ 38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927" y="223"/>
                  </a:moveTo>
                  <a:lnTo>
                    <a:pt x="792" y="223"/>
                  </a:lnTo>
                  <a:lnTo>
                    <a:pt x="792" y="86"/>
                  </a:lnTo>
                  <a:lnTo>
                    <a:pt x="792" y="86"/>
                  </a:lnTo>
                  <a:lnTo>
                    <a:pt x="791" y="78"/>
                  </a:lnTo>
                  <a:lnTo>
                    <a:pt x="789" y="69"/>
                  </a:lnTo>
                  <a:lnTo>
                    <a:pt x="787" y="61"/>
                  </a:lnTo>
                  <a:lnTo>
                    <a:pt x="784" y="53"/>
                  </a:lnTo>
                  <a:lnTo>
                    <a:pt x="780" y="45"/>
                  </a:lnTo>
                  <a:lnTo>
                    <a:pt x="776" y="38"/>
                  </a:lnTo>
                  <a:lnTo>
                    <a:pt x="770" y="31"/>
                  </a:lnTo>
                  <a:lnTo>
                    <a:pt x="765" y="25"/>
                  </a:lnTo>
                  <a:lnTo>
                    <a:pt x="758" y="19"/>
                  </a:lnTo>
                  <a:lnTo>
                    <a:pt x="751" y="15"/>
                  </a:lnTo>
                  <a:lnTo>
                    <a:pt x="743" y="10"/>
                  </a:lnTo>
                  <a:lnTo>
                    <a:pt x="736" y="6"/>
                  </a:lnTo>
                  <a:lnTo>
                    <a:pt x="727" y="3"/>
                  </a:lnTo>
                  <a:lnTo>
                    <a:pt x="719" y="1"/>
                  </a:lnTo>
                  <a:lnTo>
                    <a:pt x="709" y="0"/>
                  </a:lnTo>
                  <a:lnTo>
                    <a:pt x="699" y="0"/>
                  </a:lnTo>
                  <a:lnTo>
                    <a:pt x="92" y="0"/>
                  </a:lnTo>
                  <a:lnTo>
                    <a:pt x="92" y="0"/>
                  </a:lnTo>
                  <a:lnTo>
                    <a:pt x="82" y="0"/>
                  </a:lnTo>
                  <a:lnTo>
                    <a:pt x="73" y="1"/>
                  </a:lnTo>
                  <a:lnTo>
                    <a:pt x="64" y="3"/>
                  </a:lnTo>
                  <a:lnTo>
                    <a:pt x="56" y="6"/>
                  </a:lnTo>
                  <a:lnTo>
                    <a:pt x="48" y="10"/>
                  </a:lnTo>
                  <a:lnTo>
                    <a:pt x="41" y="15"/>
                  </a:lnTo>
                  <a:lnTo>
                    <a:pt x="33" y="19"/>
                  </a:lnTo>
                  <a:lnTo>
                    <a:pt x="27" y="25"/>
                  </a:lnTo>
                  <a:lnTo>
                    <a:pt x="21" y="31"/>
                  </a:lnTo>
                  <a:lnTo>
                    <a:pt x="16" y="38"/>
                  </a:lnTo>
                  <a:lnTo>
                    <a:pt x="12" y="45"/>
                  </a:lnTo>
                  <a:lnTo>
                    <a:pt x="7" y="53"/>
                  </a:lnTo>
                  <a:lnTo>
                    <a:pt x="4" y="61"/>
                  </a:lnTo>
                  <a:lnTo>
                    <a:pt x="2" y="69"/>
                  </a:lnTo>
                  <a:lnTo>
                    <a:pt x="1" y="78"/>
                  </a:lnTo>
                  <a:lnTo>
                    <a:pt x="0" y="86"/>
                  </a:lnTo>
                  <a:lnTo>
                    <a:pt x="0" y="698"/>
                  </a:lnTo>
                  <a:lnTo>
                    <a:pt x="0" y="698"/>
                  </a:lnTo>
                  <a:lnTo>
                    <a:pt x="1" y="708"/>
                  </a:lnTo>
                  <a:lnTo>
                    <a:pt x="2" y="716"/>
                  </a:lnTo>
                  <a:lnTo>
                    <a:pt x="4" y="726"/>
                  </a:lnTo>
                  <a:lnTo>
                    <a:pt x="7" y="735"/>
                  </a:lnTo>
                  <a:lnTo>
                    <a:pt x="12" y="743"/>
                  </a:lnTo>
                  <a:lnTo>
                    <a:pt x="16" y="751"/>
                  </a:lnTo>
                  <a:lnTo>
                    <a:pt x="21" y="758"/>
                  </a:lnTo>
                  <a:lnTo>
                    <a:pt x="28" y="766"/>
                  </a:lnTo>
                  <a:lnTo>
                    <a:pt x="28" y="766"/>
                  </a:lnTo>
                  <a:lnTo>
                    <a:pt x="35" y="772"/>
                  </a:lnTo>
                  <a:lnTo>
                    <a:pt x="43" y="777"/>
                  </a:lnTo>
                  <a:lnTo>
                    <a:pt x="51" y="782"/>
                  </a:lnTo>
                  <a:lnTo>
                    <a:pt x="59" y="786"/>
                  </a:lnTo>
                  <a:lnTo>
                    <a:pt x="67" y="789"/>
                  </a:lnTo>
                  <a:lnTo>
                    <a:pt x="77" y="791"/>
                  </a:lnTo>
                  <a:lnTo>
                    <a:pt x="87" y="792"/>
                  </a:lnTo>
                  <a:lnTo>
                    <a:pt x="95" y="794"/>
                  </a:lnTo>
                  <a:lnTo>
                    <a:pt x="95" y="794"/>
                  </a:lnTo>
                  <a:lnTo>
                    <a:pt x="105" y="792"/>
                  </a:lnTo>
                  <a:lnTo>
                    <a:pt x="115" y="791"/>
                  </a:lnTo>
                  <a:lnTo>
                    <a:pt x="123" y="789"/>
                  </a:lnTo>
                  <a:lnTo>
                    <a:pt x="132" y="786"/>
                  </a:lnTo>
                  <a:lnTo>
                    <a:pt x="140" y="783"/>
                  </a:lnTo>
                  <a:lnTo>
                    <a:pt x="148" y="777"/>
                  </a:lnTo>
                  <a:lnTo>
                    <a:pt x="155" y="772"/>
                  </a:lnTo>
                  <a:lnTo>
                    <a:pt x="163" y="766"/>
                  </a:lnTo>
                  <a:lnTo>
                    <a:pt x="230" y="700"/>
                  </a:lnTo>
                  <a:lnTo>
                    <a:pt x="230" y="700"/>
                  </a:lnTo>
                  <a:lnTo>
                    <a:pt x="236" y="713"/>
                  </a:lnTo>
                  <a:lnTo>
                    <a:pt x="243" y="726"/>
                  </a:lnTo>
                  <a:lnTo>
                    <a:pt x="252" y="737"/>
                  </a:lnTo>
                  <a:lnTo>
                    <a:pt x="263" y="745"/>
                  </a:lnTo>
                  <a:lnTo>
                    <a:pt x="276" y="753"/>
                  </a:lnTo>
                  <a:lnTo>
                    <a:pt x="288" y="759"/>
                  </a:lnTo>
                  <a:lnTo>
                    <a:pt x="303" y="762"/>
                  </a:lnTo>
                  <a:lnTo>
                    <a:pt x="318" y="763"/>
                  </a:lnTo>
                  <a:lnTo>
                    <a:pt x="589" y="763"/>
                  </a:lnTo>
                  <a:lnTo>
                    <a:pt x="589" y="763"/>
                  </a:lnTo>
                  <a:lnTo>
                    <a:pt x="597" y="763"/>
                  </a:lnTo>
                  <a:lnTo>
                    <a:pt x="605" y="765"/>
                  </a:lnTo>
                  <a:lnTo>
                    <a:pt x="612" y="767"/>
                  </a:lnTo>
                  <a:lnTo>
                    <a:pt x="620" y="770"/>
                  </a:lnTo>
                  <a:lnTo>
                    <a:pt x="626" y="773"/>
                  </a:lnTo>
                  <a:lnTo>
                    <a:pt x="634" y="777"/>
                  </a:lnTo>
                  <a:lnTo>
                    <a:pt x="640" y="782"/>
                  </a:lnTo>
                  <a:lnTo>
                    <a:pt x="646" y="787"/>
                  </a:lnTo>
                  <a:lnTo>
                    <a:pt x="855" y="989"/>
                  </a:lnTo>
                  <a:lnTo>
                    <a:pt x="855" y="989"/>
                  </a:lnTo>
                  <a:lnTo>
                    <a:pt x="862" y="995"/>
                  </a:lnTo>
                  <a:lnTo>
                    <a:pt x="870" y="1001"/>
                  </a:lnTo>
                  <a:lnTo>
                    <a:pt x="877" y="1006"/>
                  </a:lnTo>
                  <a:lnTo>
                    <a:pt x="886" y="1010"/>
                  </a:lnTo>
                  <a:lnTo>
                    <a:pt x="895" y="1012"/>
                  </a:lnTo>
                  <a:lnTo>
                    <a:pt x="903" y="1016"/>
                  </a:lnTo>
                  <a:lnTo>
                    <a:pt x="913" y="1017"/>
                  </a:lnTo>
                  <a:lnTo>
                    <a:pt x="923" y="1017"/>
                  </a:lnTo>
                  <a:lnTo>
                    <a:pt x="923" y="1017"/>
                  </a:lnTo>
                  <a:lnTo>
                    <a:pt x="932" y="1017"/>
                  </a:lnTo>
                  <a:lnTo>
                    <a:pt x="941" y="1016"/>
                  </a:lnTo>
                  <a:lnTo>
                    <a:pt x="950" y="1012"/>
                  </a:lnTo>
                  <a:lnTo>
                    <a:pt x="959" y="1010"/>
                  </a:lnTo>
                  <a:lnTo>
                    <a:pt x="968" y="1006"/>
                  </a:lnTo>
                  <a:lnTo>
                    <a:pt x="975" y="1001"/>
                  </a:lnTo>
                  <a:lnTo>
                    <a:pt x="983" y="995"/>
                  </a:lnTo>
                  <a:lnTo>
                    <a:pt x="990" y="989"/>
                  </a:lnTo>
                  <a:lnTo>
                    <a:pt x="990" y="989"/>
                  </a:lnTo>
                  <a:lnTo>
                    <a:pt x="997" y="982"/>
                  </a:lnTo>
                  <a:lnTo>
                    <a:pt x="1002" y="975"/>
                  </a:lnTo>
                  <a:lnTo>
                    <a:pt x="1006" y="966"/>
                  </a:lnTo>
                  <a:lnTo>
                    <a:pt x="1011" y="958"/>
                  </a:lnTo>
                  <a:lnTo>
                    <a:pt x="1014" y="949"/>
                  </a:lnTo>
                  <a:lnTo>
                    <a:pt x="1016" y="941"/>
                  </a:lnTo>
                  <a:lnTo>
                    <a:pt x="1017" y="931"/>
                  </a:lnTo>
                  <a:lnTo>
                    <a:pt x="1018" y="921"/>
                  </a:lnTo>
                  <a:lnTo>
                    <a:pt x="1018" y="311"/>
                  </a:lnTo>
                  <a:lnTo>
                    <a:pt x="1018" y="311"/>
                  </a:lnTo>
                  <a:lnTo>
                    <a:pt x="1017" y="301"/>
                  </a:lnTo>
                  <a:lnTo>
                    <a:pt x="1016" y="292"/>
                  </a:lnTo>
                  <a:lnTo>
                    <a:pt x="1014" y="284"/>
                  </a:lnTo>
                  <a:lnTo>
                    <a:pt x="1011" y="276"/>
                  </a:lnTo>
                  <a:lnTo>
                    <a:pt x="1007" y="269"/>
                  </a:lnTo>
                  <a:lnTo>
                    <a:pt x="1002" y="261"/>
                  </a:lnTo>
                  <a:lnTo>
                    <a:pt x="997" y="255"/>
                  </a:lnTo>
                  <a:lnTo>
                    <a:pt x="991" y="248"/>
                  </a:lnTo>
                  <a:lnTo>
                    <a:pt x="985" y="243"/>
                  </a:lnTo>
                  <a:lnTo>
                    <a:pt x="977" y="238"/>
                  </a:lnTo>
                  <a:lnTo>
                    <a:pt x="970" y="233"/>
                  </a:lnTo>
                  <a:lnTo>
                    <a:pt x="962" y="230"/>
                  </a:lnTo>
                  <a:lnTo>
                    <a:pt x="954" y="227"/>
                  </a:lnTo>
                  <a:lnTo>
                    <a:pt x="945" y="225"/>
                  </a:lnTo>
                  <a:lnTo>
                    <a:pt x="935" y="224"/>
                  </a:lnTo>
                  <a:lnTo>
                    <a:pt x="927" y="223"/>
                  </a:lnTo>
                  <a:lnTo>
                    <a:pt x="927" y="223"/>
                  </a:lnTo>
                  <a:close/>
                  <a:moveTo>
                    <a:pt x="118" y="721"/>
                  </a:moveTo>
                  <a:lnTo>
                    <a:pt x="118" y="721"/>
                  </a:lnTo>
                  <a:lnTo>
                    <a:pt x="114" y="725"/>
                  </a:lnTo>
                  <a:lnTo>
                    <a:pt x="108" y="727"/>
                  </a:lnTo>
                  <a:lnTo>
                    <a:pt x="102" y="729"/>
                  </a:lnTo>
                  <a:lnTo>
                    <a:pt x="95" y="729"/>
                  </a:lnTo>
                  <a:lnTo>
                    <a:pt x="90" y="729"/>
                  </a:lnTo>
                  <a:lnTo>
                    <a:pt x="83" y="727"/>
                  </a:lnTo>
                  <a:lnTo>
                    <a:pt x="78" y="725"/>
                  </a:lnTo>
                  <a:lnTo>
                    <a:pt x="73" y="721"/>
                  </a:lnTo>
                  <a:lnTo>
                    <a:pt x="73" y="721"/>
                  </a:lnTo>
                  <a:lnTo>
                    <a:pt x="70" y="715"/>
                  </a:lnTo>
                  <a:lnTo>
                    <a:pt x="66" y="710"/>
                  </a:lnTo>
                  <a:lnTo>
                    <a:pt x="64" y="704"/>
                  </a:lnTo>
                  <a:lnTo>
                    <a:pt x="64" y="698"/>
                  </a:lnTo>
                  <a:lnTo>
                    <a:pt x="64" y="86"/>
                  </a:lnTo>
                  <a:lnTo>
                    <a:pt x="64" y="86"/>
                  </a:lnTo>
                  <a:lnTo>
                    <a:pt x="64" y="82"/>
                  </a:lnTo>
                  <a:lnTo>
                    <a:pt x="66" y="78"/>
                  </a:lnTo>
                  <a:lnTo>
                    <a:pt x="68" y="74"/>
                  </a:lnTo>
                  <a:lnTo>
                    <a:pt x="72" y="70"/>
                  </a:lnTo>
                  <a:lnTo>
                    <a:pt x="76" y="67"/>
                  </a:lnTo>
                  <a:lnTo>
                    <a:pt x="80" y="65"/>
                  </a:lnTo>
                  <a:lnTo>
                    <a:pt x="86" y="63"/>
                  </a:lnTo>
                  <a:lnTo>
                    <a:pt x="92" y="63"/>
                  </a:lnTo>
                  <a:lnTo>
                    <a:pt x="699" y="63"/>
                  </a:lnTo>
                  <a:lnTo>
                    <a:pt x="699" y="63"/>
                  </a:lnTo>
                  <a:lnTo>
                    <a:pt x="706" y="63"/>
                  </a:lnTo>
                  <a:lnTo>
                    <a:pt x="711" y="65"/>
                  </a:lnTo>
                  <a:lnTo>
                    <a:pt x="715" y="67"/>
                  </a:lnTo>
                  <a:lnTo>
                    <a:pt x="720" y="70"/>
                  </a:lnTo>
                  <a:lnTo>
                    <a:pt x="723" y="74"/>
                  </a:lnTo>
                  <a:lnTo>
                    <a:pt x="725" y="78"/>
                  </a:lnTo>
                  <a:lnTo>
                    <a:pt x="727" y="82"/>
                  </a:lnTo>
                  <a:lnTo>
                    <a:pt x="727" y="86"/>
                  </a:lnTo>
                  <a:lnTo>
                    <a:pt x="727" y="452"/>
                  </a:lnTo>
                  <a:lnTo>
                    <a:pt x="727" y="452"/>
                  </a:lnTo>
                  <a:lnTo>
                    <a:pt x="727" y="458"/>
                  </a:lnTo>
                  <a:lnTo>
                    <a:pt x="725" y="462"/>
                  </a:lnTo>
                  <a:lnTo>
                    <a:pt x="723" y="466"/>
                  </a:lnTo>
                  <a:lnTo>
                    <a:pt x="720" y="470"/>
                  </a:lnTo>
                  <a:lnTo>
                    <a:pt x="715" y="473"/>
                  </a:lnTo>
                  <a:lnTo>
                    <a:pt x="711" y="475"/>
                  </a:lnTo>
                  <a:lnTo>
                    <a:pt x="706" y="476"/>
                  </a:lnTo>
                  <a:lnTo>
                    <a:pt x="699" y="476"/>
                  </a:lnTo>
                  <a:lnTo>
                    <a:pt x="429" y="476"/>
                  </a:lnTo>
                  <a:lnTo>
                    <a:pt x="429" y="476"/>
                  </a:lnTo>
                  <a:lnTo>
                    <a:pt x="415" y="477"/>
                  </a:lnTo>
                  <a:lnTo>
                    <a:pt x="401" y="479"/>
                  </a:lnTo>
                  <a:lnTo>
                    <a:pt x="387" y="482"/>
                  </a:lnTo>
                  <a:lnTo>
                    <a:pt x="374" y="487"/>
                  </a:lnTo>
                  <a:lnTo>
                    <a:pt x="361" y="493"/>
                  </a:lnTo>
                  <a:lnTo>
                    <a:pt x="350" y="501"/>
                  </a:lnTo>
                  <a:lnTo>
                    <a:pt x="339" y="508"/>
                  </a:lnTo>
                  <a:lnTo>
                    <a:pt x="328" y="518"/>
                  </a:lnTo>
                  <a:lnTo>
                    <a:pt x="118" y="721"/>
                  </a:lnTo>
                  <a:close/>
                  <a:moveTo>
                    <a:pt x="955" y="921"/>
                  </a:moveTo>
                  <a:lnTo>
                    <a:pt x="955" y="921"/>
                  </a:lnTo>
                  <a:lnTo>
                    <a:pt x="954" y="928"/>
                  </a:lnTo>
                  <a:lnTo>
                    <a:pt x="951" y="934"/>
                  </a:lnTo>
                  <a:lnTo>
                    <a:pt x="949" y="939"/>
                  </a:lnTo>
                  <a:lnTo>
                    <a:pt x="945" y="944"/>
                  </a:lnTo>
                  <a:lnTo>
                    <a:pt x="945" y="944"/>
                  </a:lnTo>
                  <a:lnTo>
                    <a:pt x="940" y="948"/>
                  </a:lnTo>
                  <a:lnTo>
                    <a:pt x="934" y="951"/>
                  </a:lnTo>
                  <a:lnTo>
                    <a:pt x="929" y="952"/>
                  </a:lnTo>
                  <a:lnTo>
                    <a:pt x="923" y="953"/>
                  </a:lnTo>
                  <a:lnTo>
                    <a:pt x="916" y="952"/>
                  </a:lnTo>
                  <a:lnTo>
                    <a:pt x="911" y="951"/>
                  </a:lnTo>
                  <a:lnTo>
                    <a:pt x="904" y="948"/>
                  </a:lnTo>
                  <a:lnTo>
                    <a:pt x="900" y="944"/>
                  </a:lnTo>
                  <a:lnTo>
                    <a:pt x="691" y="742"/>
                  </a:lnTo>
                  <a:lnTo>
                    <a:pt x="691" y="742"/>
                  </a:lnTo>
                  <a:lnTo>
                    <a:pt x="680" y="732"/>
                  </a:lnTo>
                  <a:lnTo>
                    <a:pt x="668" y="724"/>
                  </a:lnTo>
                  <a:lnTo>
                    <a:pt x="656" y="716"/>
                  </a:lnTo>
                  <a:lnTo>
                    <a:pt x="645" y="711"/>
                  </a:lnTo>
                  <a:lnTo>
                    <a:pt x="631" y="706"/>
                  </a:lnTo>
                  <a:lnTo>
                    <a:pt x="618" y="702"/>
                  </a:lnTo>
                  <a:lnTo>
                    <a:pt x="604" y="700"/>
                  </a:lnTo>
                  <a:lnTo>
                    <a:pt x="589" y="700"/>
                  </a:lnTo>
                  <a:lnTo>
                    <a:pt x="318" y="700"/>
                  </a:lnTo>
                  <a:lnTo>
                    <a:pt x="318" y="700"/>
                  </a:lnTo>
                  <a:lnTo>
                    <a:pt x="313" y="699"/>
                  </a:lnTo>
                  <a:lnTo>
                    <a:pt x="308" y="698"/>
                  </a:lnTo>
                  <a:lnTo>
                    <a:pt x="302" y="696"/>
                  </a:lnTo>
                  <a:lnTo>
                    <a:pt x="298" y="693"/>
                  </a:lnTo>
                  <a:lnTo>
                    <a:pt x="295" y="689"/>
                  </a:lnTo>
                  <a:lnTo>
                    <a:pt x="293" y="685"/>
                  </a:lnTo>
                  <a:lnTo>
                    <a:pt x="291" y="681"/>
                  </a:lnTo>
                  <a:lnTo>
                    <a:pt x="291" y="677"/>
                  </a:lnTo>
                  <a:lnTo>
                    <a:pt x="291" y="642"/>
                  </a:lnTo>
                  <a:lnTo>
                    <a:pt x="372" y="563"/>
                  </a:lnTo>
                  <a:lnTo>
                    <a:pt x="372" y="563"/>
                  </a:lnTo>
                  <a:lnTo>
                    <a:pt x="379" y="557"/>
                  </a:lnTo>
                  <a:lnTo>
                    <a:pt x="385" y="553"/>
                  </a:lnTo>
                  <a:lnTo>
                    <a:pt x="391" y="549"/>
                  </a:lnTo>
                  <a:lnTo>
                    <a:pt x="398" y="546"/>
                  </a:lnTo>
                  <a:lnTo>
                    <a:pt x="405" y="544"/>
                  </a:lnTo>
                  <a:lnTo>
                    <a:pt x="413" y="541"/>
                  </a:lnTo>
                  <a:lnTo>
                    <a:pt x="420" y="540"/>
                  </a:lnTo>
                  <a:lnTo>
                    <a:pt x="429" y="540"/>
                  </a:lnTo>
                  <a:lnTo>
                    <a:pt x="699" y="540"/>
                  </a:lnTo>
                  <a:lnTo>
                    <a:pt x="699" y="540"/>
                  </a:lnTo>
                  <a:lnTo>
                    <a:pt x="709" y="539"/>
                  </a:lnTo>
                  <a:lnTo>
                    <a:pt x="719" y="538"/>
                  </a:lnTo>
                  <a:lnTo>
                    <a:pt x="727" y="536"/>
                  </a:lnTo>
                  <a:lnTo>
                    <a:pt x="736" y="533"/>
                  </a:lnTo>
                  <a:lnTo>
                    <a:pt x="743" y="530"/>
                  </a:lnTo>
                  <a:lnTo>
                    <a:pt x="751" y="525"/>
                  </a:lnTo>
                  <a:lnTo>
                    <a:pt x="758" y="520"/>
                  </a:lnTo>
                  <a:lnTo>
                    <a:pt x="765" y="515"/>
                  </a:lnTo>
                  <a:lnTo>
                    <a:pt x="770" y="508"/>
                  </a:lnTo>
                  <a:lnTo>
                    <a:pt x="776" y="502"/>
                  </a:lnTo>
                  <a:lnTo>
                    <a:pt x="780" y="494"/>
                  </a:lnTo>
                  <a:lnTo>
                    <a:pt x="784" y="487"/>
                  </a:lnTo>
                  <a:lnTo>
                    <a:pt x="787" y="478"/>
                  </a:lnTo>
                  <a:lnTo>
                    <a:pt x="789" y="471"/>
                  </a:lnTo>
                  <a:lnTo>
                    <a:pt x="791" y="461"/>
                  </a:lnTo>
                  <a:lnTo>
                    <a:pt x="792" y="452"/>
                  </a:lnTo>
                  <a:lnTo>
                    <a:pt x="792" y="286"/>
                  </a:lnTo>
                  <a:lnTo>
                    <a:pt x="927" y="286"/>
                  </a:lnTo>
                  <a:lnTo>
                    <a:pt x="927" y="286"/>
                  </a:lnTo>
                  <a:lnTo>
                    <a:pt x="932" y="287"/>
                  </a:lnTo>
                  <a:lnTo>
                    <a:pt x="938" y="288"/>
                  </a:lnTo>
                  <a:lnTo>
                    <a:pt x="942" y="290"/>
                  </a:lnTo>
                  <a:lnTo>
                    <a:pt x="946" y="294"/>
                  </a:lnTo>
                  <a:lnTo>
                    <a:pt x="949" y="297"/>
                  </a:lnTo>
                  <a:lnTo>
                    <a:pt x="953" y="301"/>
                  </a:lnTo>
                  <a:lnTo>
                    <a:pt x="954" y="305"/>
                  </a:lnTo>
                  <a:lnTo>
                    <a:pt x="955" y="311"/>
                  </a:lnTo>
                  <a:lnTo>
                    <a:pt x="955" y="921"/>
                  </a:lnTo>
                  <a:close/>
                  <a:moveTo>
                    <a:pt x="398" y="380"/>
                  </a:moveTo>
                  <a:lnTo>
                    <a:pt x="398" y="380"/>
                  </a:lnTo>
                  <a:lnTo>
                    <a:pt x="408" y="380"/>
                  </a:lnTo>
                  <a:lnTo>
                    <a:pt x="416" y="377"/>
                  </a:lnTo>
                  <a:lnTo>
                    <a:pt x="425" y="373"/>
                  </a:lnTo>
                  <a:lnTo>
                    <a:pt x="431" y="367"/>
                  </a:lnTo>
                  <a:lnTo>
                    <a:pt x="438" y="360"/>
                  </a:lnTo>
                  <a:lnTo>
                    <a:pt x="442" y="351"/>
                  </a:lnTo>
                  <a:lnTo>
                    <a:pt x="444" y="343"/>
                  </a:lnTo>
                  <a:lnTo>
                    <a:pt x="445" y="333"/>
                  </a:lnTo>
                  <a:lnTo>
                    <a:pt x="445" y="333"/>
                  </a:lnTo>
                  <a:lnTo>
                    <a:pt x="444" y="324"/>
                  </a:lnTo>
                  <a:lnTo>
                    <a:pt x="442" y="315"/>
                  </a:lnTo>
                  <a:lnTo>
                    <a:pt x="438" y="306"/>
                  </a:lnTo>
                  <a:lnTo>
                    <a:pt x="431" y="300"/>
                  </a:lnTo>
                  <a:lnTo>
                    <a:pt x="425" y="294"/>
                  </a:lnTo>
                  <a:lnTo>
                    <a:pt x="416" y="289"/>
                  </a:lnTo>
                  <a:lnTo>
                    <a:pt x="408" y="286"/>
                  </a:lnTo>
                  <a:lnTo>
                    <a:pt x="398" y="286"/>
                  </a:lnTo>
                  <a:lnTo>
                    <a:pt x="398" y="286"/>
                  </a:lnTo>
                  <a:lnTo>
                    <a:pt x="388" y="286"/>
                  </a:lnTo>
                  <a:lnTo>
                    <a:pt x="380" y="289"/>
                  </a:lnTo>
                  <a:lnTo>
                    <a:pt x="371" y="294"/>
                  </a:lnTo>
                  <a:lnTo>
                    <a:pt x="364" y="300"/>
                  </a:lnTo>
                  <a:lnTo>
                    <a:pt x="358" y="306"/>
                  </a:lnTo>
                  <a:lnTo>
                    <a:pt x="354" y="315"/>
                  </a:lnTo>
                  <a:lnTo>
                    <a:pt x="351" y="324"/>
                  </a:lnTo>
                  <a:lnTo>
                    <a:pt x="350" y="333"/>
                  </a:lnTo>
                  <a:lnTo>
                    <a:pt x="350" y="333"/>
                  </a:lnTo>
                  <a:lnTo>
                    <a:pt x="351" y="343"/>
                  </a:lnTo>
                  <a:lnTo>
                    <a:pt x="354" y="351"/>
                  </a:lnTo>
                  <a:lnTo>
                    <a:pt x="358" y="360"/>
                  </a:lnTo>
                  <a:lnTo>
                    <a:pt x="364" y="367"/>
                  </a:lnTo>
                  <a:lnTo>
                    <a:pt x="371" y="373"/>
                  </a:lnTo>
                  <a:lnTo>
                    <a:pt x="380" y="377"/>
                  </a:lnTo>
                  <a:lnTo>
                    <a:pt x="388" y="380"/>
                  </a:lnTo>
                  <a:lnTo>
                    <a:pt x="398" y="380"/>
                  </a:lnTo>
                  <a:lnTo>
                    <a:pt x="398" y="380"/>
                  </a:lnTo>
                  <a:close/>
                  <a:moveTo>
                    <a:pt x="207" y="286"/>
                  </a:moveTo>
                  <a:lnTo>
                    <a:pt x="207" y="286"/>
                  </a:lnTo>
                  <a:lnTo>
                    <a:pt x="197" y="286"/>
                  </a:lnTo>
                  <a:lnTo>
                    <a:pt x="189" y="289"/>
                  </a:lnTo>
                  <a:lnTo>
                    <a:pt x="180" y="294"/>
                  </a:lnTo>
                  <a:lnTo>
                    <a:pt x="174" y="300"/>
                  </a:lnTo>
                  <a:lnTo>
                    <a:pt x="167" y="306"/>
                  </a:lnTo>
                  <a:lnTo>
                    <a:pt x="163" y="315"/>
                  </a:lnTo>
                  <a:lnTo>
                    <a:pt x="160" y="324"/>
                  </a:lnTo>
                  <a:lnTo>
                    <a:pt x="160" y="333"/>
                  </a:lnTo>
                  <a:lnTo>
                    <a:pt x="160" y="333"/>
                  </a:lnTo>
                  <a:lnTo>
                    <a:pt x="160" y="343"/>
                  </a:lnTo>
                  <a:lnTo>
                    <a:pt x="163" y="351"/>
                  </a:lnTo>
                  <a:lnTo>
                    <a:pt x="167" y="360"/>
                  </a:lnTo>
                  <a:lnTo>
                    <a:pt x="174" y="367"/>
                  </a:lnTo>
                  <a:lnTo>
                    <a:pt x="180" y="373"/>
                  </a:lnTo>
                  <a:lnTo>
                    <a:pt x="189" y="377"/>
                  </a:lnTo>
                  <a:lnTo>
                    <a:pt x="197" y="380"/>
                  </a:lnTo>
                  <a:lnTo>
                    <a:pt x="207" y="380"/>
                  </a:lnTo>
                  <a:lnTo>
                    <a:pt x="207" y="380"/>
                  </a:lnTo>
                  <a:lnTo>
                    <a:pt x="217" y="380"/>
                  </a:lnTo>
                  <a:lnTo>
                    <a:pt x="225" y="377"/>
                  </a:lnTo>
                  <a:lnTo>
                    <a:pt x="234" y="373"/>
                  </a:lnTo>
                  <a:lnTo>
                    <a:pt x="240" y="367"/>
                  </a:lnTo>
                  <a:lnTo>
                    <a:pt x="247" y="360"/>
                  </a:lnTo>
                  <a:lnTo>
                    <a:pt x="251" y="351"/>
                  </a:lnTo>
                  <a:lnTo>
                    <a:pt x="254" y="343"/>
                  </a:lnTo>
                  <a:lnTo>
                    <a:pt x="254" y="333"/>
                  </a:lnTo>
                  <a:lnTo>
                    <a:pt x="254" y="333"/>
                  </a:lnTo>
                  <a:lnTo>
                    <a:pt x="254" y="324"/>
                  </a:lnTo>
                  <a:lnTo>
                    <a:pt x="251" y="315"/>
                  </a:lnTo>
                  <a:lnTo>
                    <a:pt x="247" y="306"/>
                  </a:lnTo>
                  <a:lnTo>
                    <a:pt x="240" y="300"/>
                  </a:lnTo>
                  <a:lnTo>
                    <a:pt x="234" y="294"/>
                  </a:lnTo>
                  <a:lnTo>
                    <a:pt x="225" y="289"/>
                  </a:lnTo>
                  <a:lnTo>
                    <a:pt x="217" y="286"/>
                  </a:lnTo>
                  <a:lnTo>
                    <a:pt x="207" y="286"/>
                  </a:lnTo>
                  <a:lnTo>
                    <a:pt x="207" y="286"/>
                  </a:lnTo>
                  <a:close/>
                  <a:moveTo>
                    <a:pt x="589" y="380"/>
                  </a:moveTo>
                  <a:lnTo>
                    <a:pt x="589" y="380"/>
                  </a:lnTo>
                  <a:lnTo>
                    <a:pt x="598" y="380"/>
                  </a:lnTo>
                  <a:lnTo>
                    <a:pt x="607" y="377"/>
                  </a:lnTo>
                  <a:lnTo>
                    <a:pt x="616" y="373"/>
                  </a:lnTo>
                  <a:lnTo>
                    <a:pt x="622" y="367"/>
                  </a:lnTo>
                  <a:lnTo>
                    <a:pt x="629" y="360"/>
                  </a:lnTo>
                  <a:lnTo>
                    <a:pt x="633" y="351"/>
                  </a:lnTo>
                  <a:lnTo>
                    <a:pt x="635" y="343"/>
                  </a:lnTo>
                  <a:lnTo>
                    <a:pt x="636" y="333"/>
                  </a:lnTo>
                  <a:lnTo>
                    <a:pt x="636" y="333"/>
                  </a:lnTo>
                  <a:lnTo>
                    <a:pt x="635" y="324"/>
                  </a:lnTo>
                  <a:lnTo>
                    <a:pt x="633" y="315"/>
                  </a:lnTo>
                  <a:lnTo>
                    <a:pt x="629" y="306"/>
                  </a:lnTo>
                  <a:lnTo>
                    <a:pt x="622" y="300"/>
                  </a:lnTo>
                  <a:lnTo>
                    <a:pt x="616" y="294"/>
                  </a:lnTo>
                  <a:lnTo>
                    <a:pt x="607" y="289"/>
                  </a:lnTo>
                  <a:lnTo>
                    <a:pt x="598" y="286"/>
                  </a:lnTo>
                  <a:lnTo>
                    <a:pt x="589" y="286"/>
                  </a:lnTo>
                  <a:lnTo>
                    <a:pt x="589" y="286"/>
                  </a:lnTo>
                  <a:lnTo>
                    <a:pt x="579" y="286"/>
                  </a:lnTo>
                  <a:lnTo>
                    <a:pt x="570" y="289"/>
                  </a:lnTo>
                  <a:lnTo>
                    <a:pt x="562" y="294"/>
                  </a:lnTo>
                  <a:lnTo>
                    <a:pt x="554" y="300"/>
                  </a:lnTo>
                  <a:lnTo>
                    <a:pt x="549" y="306"/>
                  </a:lnTo>
                  <a:lnTo>
                    <a:pt x="545" y="315"/>
                  </a:lnTo>
                  <a:lnTo>
                    <a:pt x="542" y="324"/>
                  </a:lnTo>
                  <a:lnTo>
                    <a:pt x="541" y="333"/>
                  </a:lnTo>
                  <a:lnTo>
                    <a:pt x="541" y="333"/>
                  </a:lnTo>
                  <a:lnTo>
                    <a:pt x="542" y="343"/>
                  </a:lnTo>
                  <a:lnTo>
                    <a:pt x="545" y="351"/>
                  </a:lnTo>
                  <a:lnTo>
                    <a:pt x="549" y="360"/>
                  </a:lnTo>
                  <a:lnTo>
                    <a:pt x="554" y="367"/>
                  </a:lnTo>
                  <a:lnTo>
                    <a:pt x="562" y="373"/>
                  </a:lnTo>
                  <a:lnTo>
                    <a:pt x="570" y="377"/>
                  </a:lnTo>
                  <a:lnTo>
                    <a:pt x="579" y="380"/>
                  </a:lnTo>
                  <a:lnTo>
                    <a:pt x="589" y="380"/>
                  </a:lnTo>
                  <a:lnTo>
                    <a:pt x="589" y="380"/>
                  </a:lnTo>
                  <a:close/>
                </a:path>
              </a:pathLst>
            </a:custGeom>
            <a:solidFill>
              <a:srgbClr val="1E5FAE"/>
            </a:solidFill>
            <a:ln>
              <a:noFill/>
            </a:ln>
          </p:spPr>
          <p:txBody>
            <a:bodyPr vert="horz" wrap="square" lIns="91440" tIns="45720" rIns="91440" bIns="45720" numCol="1" anchor="t" anchorCtr="0" compatLnSpc="1"/>
            <a:lstStyle/>
            <a:p>
              <a:endParaRPr lang="zh-CN" altLang="en-US" sz="3600">
                <a:solidFill>
                  <a:srgbClr val="1F497D"/>
                </a:solidFill>
                <a:latin typeface="Agency FB" panose="020B0503020202020204" pitchFamily="34" charset="0"/>
                <a:ea typeface="微软雅黑" panose="020B0503020204020204" charset="-122"/>
              </a:endParaRPr>
            </a:p>
          </p:txBody>
        </p:sp>
      </p:grpSp>
      <p:grpSp>
        <p:nvGrpSpPr>
          <p:cNvPr id="25" name="组合 24"/>
          <p:cNvGrpSpPr/>
          <p:nvPr/>
        </p:nvGrpSpPr>
        <p:grpSpPr>
          <a:xfrm>
            <a:off x="659192" y="2729345"/>
            <a:ext cx="832232" cy="786204"/>
            <a:chOff x="6066852" y="2805545"/>
            <a:chExt cx="832232" cy="786204"/>
          </a:xfrm>
        </p:grpSpPr>
        <p:sp>
          <p:nvSpPr>
            <p:cNvPr id="4" name="椭圆 3"/>
            <p:cNvSpPr/>
            <p:nvPr/>
          </p:nvSpPr>
          <p:spPr>
            <a:xfrm>
              <a:off x="6066852" y="2805545"/>
              <a:ext cx="832232" cy="786204"/>
            </a:xfrm>
            <a:prstGeom prst="ellipse">
              <a:avLst/>
            </a:prstGeom>
            <a:solidFill>
              <a:schemeClr val="bg1"/>
            </a:solidFill>
            <a:ln>
              <a:solidFill>
                <a:schemeClr val="bg1">
                  <a:lumMod val="95000"/>
                </a:schemeClr>
              </a:solidFill>
            </a:ln>
            <a:effectLst>
              <a:outerShdw blurRad="241300" dist="88900" dir="3360000" sx="96000" sy="96000" algn="tl"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3"/>
            <p:cNvSpPr>
              <a:spLocks noEditPoints="1"/>
            </p:cNvSpPr>
            <p:nvPr/>
          </p:nvSpPr>
          <p:spPr bwMode="auto">
            <a:xfrm>
              <a:off x="6279655" y="3037515"/>
              <a:ext cx="406625" cy="348535"/>
            </a:xfrm>
            <a:custGeom>
              <a:avLst/>
              <a:gdLst>
                <a:gd name="T0" fmla="*/ 126 w 130"/>
                <a:gd name="T1" fmla="*/ 18 h 112"/>
                <a:gd name="T2" fmla="*/ 106 w 130"/>
                <a:gd name="T3" fmla="*/ 2 h 112"/>
                <a:gd name="T4" fmla="*/ 101 w 130"/>
                <a:gd name="T5" fmla="*/ 0 h 112"/>
                <a:gd name="T6" fmla="*/ 29 w 130"/>
                <a:gd name="T7" fmla="*/ 0 h 112"/>
                <a:gd name="T8" fmla="*/ 24 w 130"/>
                <a:gd name="T9" fmla="*/ 2 h 112"/>
                <a:gd name="T10" fmla="*/ 4 w 130"/>
                <a:gd name="T11" fmla="*/ 18 h 112"/>
                <a:gd name="T12" fmla="*/ 1 w 130"/>
                <a:gd name="T13" fmla="*/ 27 h 112"/>
                <a:gd name="T14" fmla="*/ 9 w 130"/>
                <a:gd name="T15" fmla="*/ 51 h 112"/>
                <a:gd name="T16" fmla="*/ 14 w 130"/>
                <a:gd name="T17" fmla="*/ 56 h 112"/>
                <a:gd name="T18" fmla="*/ 17 w 130"/>
                <a:gd name="T19" fmla="*/ 56 h 112"/>
                <a:gd name="T20" fmla="*/ 21 w 130"/>
                <a:gd name="T21" fmla="*/ 55 h 112"/>
                <a:gd name="T22" fmla="*/ 21 w 130"/>
                <a:gd name="T23" fmla="*/ 104 h 112"/>
                <a:gd name="T24" fmla="*/ 29 w 130"/>
                <a:gd name="T25" fmla="*/ 112 h 112"/>
                <a:gd name="T26" fmla="*/ 101 w 130"/>
                <a:gd name="T27" fmla="*/ 112 h 112"/>
                <a:gd name="T28" fmla="*/ 109 w 130"/>
                <a:gd name="T29" fmla="*/ 104 h 112"/>
                <a:gd name="T30" fmla="*/ 109 w 130"/>
                <a:gd name="T31" fmla="*/ 55 h 112"/>
                <a:gd name="T32" fmla="*/ 113 w 130"/>
                <a:gd name="T33" fmla="*/ 56 h 112"/>
                <a:gd name="T34" fmla="*/ 116 w 130"/>
                <a:gd name="T35" fmla="*/ 56 h 112"/>
                <a:gd name="T36" fmla="*/ 121 w 130"/>
                <a:gd name="T37" fmla="*/ 51 h 112"/>
                <a:gd name="T38" fmla="*/ 129 w 130"/>
                <a:gd name="T39" fmla="*/ 27 h 112"/>
                <a:gd name="T40" fmla="*/ 126 w 130"/>
                <a:gd name="T41" fmla="*/ 18 h 112"/>
                <a:gd name="T42" fmla="*/ 80 w 130"/>
                <a:gd name="T43" fmla="*/ 8 h 112"/>
                <a:gd name="T44" fmla="*/ 65 w 130"/>
                <a:gd name="T45" fmla="*/ 16 h 112"/>
                <a:gd name="T46" fmla="*/ 50 w 130"/>
                <a:gd name="T47" fmla="*/ 8 h 112"/>
                <a:gd name="T48" fmla="*/ 80 w 130"/>
                <a:gd name="T49" fmla="*/ 8 h 112"/>
                <a:gd name="T50" fmla="*/ 113 w 130"/>
                <a:gd name="T51" fmla="*/ 48 h 112"/>
                <a:gd name="T52" fmla="*/ 101 w 130"/>
                <a:gd name="T53" fmla="*/ 40 h 112"/>
                <a:gd name="T54" fmla="*/ 101 w 130"/>
                <a:gd name="T55" fmla="*/ 104 h 112"/>
                <a:gd name="T56" fmla="*/ 29 w 130"/>
                <a:gd name="T57" fmla="*/ 104 h 112"/>
                <a:gd name="T58" fmla="*/ 29 w 130"/>
                <a:gd name="T59" fmla="*/ 40 h 112"/>
                <a:gd name="T60" fmla="*/ 17 w 130"/>
                <a:gd name="T61" fmla="*/ 48 h 112"/>
                <a:gd name="T62" fmla="*/ 9 w 130"/>
                <a:gd name="T63" fmla="*/ 24 h 112"/>
                <a:gd name="T64" fmla="*/ 29 w 130"/>
                <a:gd name="T65" fmla="*/ 8 h 112"/>
                <a:gd name="T66" fmla="*/ 46 w 130"/>
                <a:gd name="T67" fmla="*/ 8 h 112"/>
                <a:gd name="T68" fmla="*/ 65 w 130"/>
                <a:gd name="T69" fmla="*/ 20 h 112"/>
                <a:gd name="T70" fmla="*/ 84 w 130"/>
                <a:gd name="T71" fmla="*/ 8 h 112"/>
                <a:gd name="T72" fmla="*/ 101 w 130"/>
                <a:gd name="T73" fmla="*/ 8 h 112"/>
                <a:gd name="T74" fmla="*/ 121 w 130"/>
                <a:gd name="T75" fmla="*/ 24 h 112"/>
                <a:gd name="T76" fmla="*/ 113 w 130"/>
                <a:gd name="T77"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112">
                  <a:moveTo>
                    <a:pt x="126" y="18"/>
                  </a:moveTo>
                  <a:cubicBezTo>
                    <a:pt x="106" y="2"/>
                    <a:pt x="106" y="2"/>
                    <a:pt x="106" y="2"/>
                  </a:cubicBezTo>
                  <a:cubicBezTo>
                    <a:pt x="105" y="1"/>
                    <a:pt x="103" y="0"/>
                    <a:pt x="101" y="0"/>
                  </a:cubicBezTo>
                  <a:cubicBezTo>
                    <a:pt x="29" y="0"/>
                    <a:pt x="29" y="0"/>
                    <a:pt x="29" y="0"/>
                  </a:cubicBezTo>
                  <a:cubicBezTo>
                    <a:pt x="27" y="0"/>
                    <a:pt x="25" y="1"/>
                    <a:pt x="24" y="2"/>
                  </a:cubicBezTo>
                  <a:cubicBezTo>
                    <a:pt x="4" y="18"/>
                    <a:pt x="4" y="18"/>
                    <a:pt x="4" y="18"/>
                  </a:cubicBezTo>
                  <a:cubicBezTo>
                    <a:pt x="1" y="20"/>
                    <a:pt x="0" y="23"/>
                    <a:pt x="1" y="27"/>
                  </a:cubicBezTo>
                  <a:cubicBezTo>
                    <a:pt x="9" y="51"/>
                    <a:pt x="9" y="51"/>
                    <a:pt x="9" y="51"/>
                  </a:cubicBezTo>
                  <a:cubicBezTo>
                    <a:pt x="10" y="53"/>
                    <a:pt x="12" y="55"/>
                    <a:pt x="14" y="56"/>
                  </a:cubicBezTo>
                  <a:cubicBezTo>
                    <a:pt x="15" y="56"/>
                    <a:pt x="16" y="56"/>
                    <a:pt x="17" y="56"/>
                  </a:cubicBezTo>
                  <a:cubicBezTo>
                    <a:pt x="18" y="56"/>
                    <a:pt x="20" y="56"/>
                    <a:pt x="21" y="55"/>
                  </a:cubicBezTo>
                  <a:cubicBezTo>
                    <a:pt x="21" y="104"/>
                    <a:pt x="21" y="104"/>
                    <a:pt x="21" y="104"/>
                  </a:cubicBezTo>
                  <a:cubicBezTo>
                    <a:pt x="21" y="108"/>
                    <a:pt x="25" y="112"/>
                    <a:pt x="29" y="112"/>
                  </a:cubicBezTo>
                  <a:cubicBezTo>
                    <a:pt x="101" y="112"/>
                    <a:pt x="101" y="112"/>
                    <a:pt x="101" y="112"/>
                  </a:cubicBezTo>
                  <a:cubicBezTo>
                    <a:pt x="105" y="112"/>
                    <a:pt x="109" y="108"/>
                    <a:pt x="109" y="104"/>
                  </a:cubicBezTo>
                  <a:cubicBezTo>
                    <a:pt x="109" y="55"/>
                    <a:pt x="109" y="55"/>
                    <a:pt x="109" y="55"/>
                  </a:cubicBezTo>
                  <a:cubicBezTo>
                    <a:pt x="110" y="56"/>
                    <a:pt x="112" y="56"/>
                    <a:pt x="113" y="56"/>
                  </a:cubicBezTo>
                  <a:cubicBezTo>
                    <a:pt x="114" y="56"/>
                    <a:pt x="115" y="56"/>
                    <a:pt x="116" y="56"/>
                  </a:cubicBezTo>
                  <a:cubicBezTo>
                    <a:pt x="118" y="55"/>
                    <a:pt x="120" y="53"/>
                    <a:pt x="121" y="51"/>
                  </a:cubicBezTo>
                  <a:cubicBezTo>
                    <a:pt x="129" y="27"/>
                    <a:pt x="129" y="27"/>
                    <a:pt x="129" y="27"/>
                  </a:cubicBezTo>
                  <a:cubicBezTo>
                    <a:pt x="130" y="23"/>
                    <a:pt x="129" y="20"/>
                    <a:pt x="126" y="18"/>
                  </a:cubicBezTo>
                  <a:close/>
                  <a:moveTo>
                    <a:pt x="80" y="8"/>
                  </a:moveTo>
                  <a:cubicBezTo>
                    <a:pt x="78" y="13"/>
                    <a:pt x="72" y="16"/>
                    <a:pt x="65" y="16"/>
                  </a:cubicBezTo>
                  <a:cubicBezTo>
                    <a:pt x="58" y="16"/>
                    <a:pt x="52" y="13"/>
                    <a:pt x="50" y="8"/>
                  </a:cubicBezTo>
                  <a:lnTo>
                    <a:pt x="80" y="8"/>
                  </a:lnTo>
                  <a:close/>
                  <a:moveTo>
                    <a:pt x="113" y="48"/>
                  </a:moveTo>
                  <a:cubicBezTo>
                    <a:pt x="101" y="40"/>
                    <a:pt x="101" y="40"/>
                    <a:pt x="101" y="40"/>
                  </a:cubicBezTo>
                  <a:cubicBezTo>
                    <a:pt x="101" y="104"/>
                    <a:pt x="101" y="104"/>
                    <a:pt x="101" y="104"/>
                  </a:cubicBezTo>
                  <a:cubicBezTo>
                    <a:pt x="29" y="104"/>
                    <a:pt x="29" y="104"/>
                    <a:pt x="29" y="104"/>
                  </a:cubicBezTo>
                  <a:cubicBezTo>
                    <a:pt x="29" y="40"/>
                    <a:pt x="29" y="40"/>
                    <a:pt x="29" y="40"/>
                  </a:cubicBezTo>
                  <a:cubicBezTo>
                    <a:pt x="17" y="48"/>
                    <a:pt x="17" y="48"/>
                    <a:pt x="17" y="48"/>
                  </a:cubicBezTo>
                  <a:cubicBezTo>
                    <a:pt x="9" y="24"/>
                    <a:pt x="9" y="24"/>
                    <a:pt x="9" y="24"/>
                  </a:cubicBezTo>
                  <a:cubicBezTo>
                    <a:pt x="29" y="8"/>
                    <a:pt x="29" y="8"/>
                    <a:pt x="29" y="8"/>
                  </a:cubicBezTo>
                  <a:cubicBezTo>
                    <a:pt x="46" y="8"/>
                    <a:pt x="46" y="8"/>
                    <a:pt x="46" y="8"/>
                  </a:cubicBezTo>
                  <a:cubicBezTo>
                    <a:pt x="48" y="15"/>
                    <a:pt x="56" y="20"/>
                    <a:pt x="65" y="20"/>
                  </a:cubicBezTo>
                  <a:cubicBezTo>
                    <a:pt x="74" y="20"/>
                    <a:pt x="82" y="15"/>
                    <a:pt x="84" y="8"/>
                  </a:cubicBezTo>
                  <a:cubicBezTo>
                    <a:pt x="101" y="8"/>
                    <a:pt x="101" y="8"/>
                    <a:pt x="101" y="8"/>
                  </a:cubicBezTo>
                  <a:cubicBezTo>
                    <a:pt x="121" y="24"/>
                    <a:pt x="121" y="24"/>
                    <a:pt x="121" y="24"/>
                  </a:cubicBezTo>
                  <a:lnTo>
                    <a:pt x="113" y="48"/>
                  </a:lnTo>
                  <a:close/>
                </a:path>
              </a:pathLst>
            </a:custGeom>
            <a:solidFill>
              <a:srgbClr val="B0DCEA"/>
            </a:solidFill>
            <a:ln>
              <a:noFill/>
            </a:ln>
          </p:spPr>
          <p:txBody>
            <a:bodyPr vert="horz" wrap="square" lIns="91440" tIns="45720" rIns="91440" bIns="45720" numCol="1" anchor="t" anchorCtr="0" compatLnSpc="1"/>
            <a:lstStyle/>
            <a:p>
              <a:endParaRPr lang="id-ID"/>
            </a:p>
          </p:txBody>
        </p:sp>
      </p:grpSp>
      <p:grpSp>
        <p:nvGrpSpPr>
          <p:cNvPr id="26" name="组合 25"/>
          <p:cNvGrpSpPr/>
          <p:nvPr/>
        </p:nvGrpSpPr>
        <p:grpSpPr>
          <a:xfrm>
            <a:off x="697967" y="4179685"/>
            <a:ext cx="832232" cy="786204"/>
            <a:chOff x="7832827" y="2805545"/>
            <a:chExt cx="832232" cy="786204"/>
          </a:xfrm>
        </p:grpSpPr>
        <p:sp>
          <p:nvSpPr>
            <p:cNvPr id="5" name="椭圆 4"/>
            <p:cNvSpPr/>
            <p:nvPr/>
          </p:nvSpPr>
          <p:spPr>
            <a:xfrm>
              <a:off x="7832827" y="2805545"/>
              <a:ext cx="832232" cy="786204"/>
            </a:xfrm>
            <a:prstGeom prst="ellipse">
              <a:avLst/>
            </a:prstGeom>
            <a:solidFill>
              <a:schemeClr val="bg1"/>
            </a:solidFill>
            <a:ln>
              <a:solidFill>
                <a:schemeClr val="bg1">
                  <a:lumMod val="95000"/>
                </a:schemeClr>
              </a:solidFill>
            </a:ln>
            <a:effectLst>
              <a:outerShdw blurRad="241300" dist="88900" dir="3360000" sx="96000" sy="96000" algn="tl"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0"/>
            <p:cNvSpPr/>
            <p:nvPr/>
          </p:nvSpPr>
          <p:spPr bwMode="auto">
            <a:xfrm>
              <a:off x="8084937" y="3118848"/>
              <a:ext cx="328011" cy="267202"/>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rgbClr val="1E5FAE"/>
            </a:solidFill>
            <a:ln>
              <a:noFill/>
            </a:ln>
          </p:spPr>
          <p:txBody>
            <a:bodyPr vert="horz" wrap="square" lIns="91440" tIns="45720" rIns="91440" bIns="45720" numCol="1" anchor="t" anchorCtr="0" compatLnSpc="1"/>
            <a:lstStyle/>
            <a:p>
              <a:endParaRPr lang="id-ID"/>
            </a:p>
          </p:txBody>
        </p:sp>
      </p:grpSp>
      <p:grpSp>
        <p:nvGrpSpPr>
          <p:cNvPr id="27" name="组合 26"/>
          <p:cNvGrpSpPr/>
          <p:nvPr/>
        </p:nvGrpSpPr>
        <p:grpSpPr>
          <a:xfrm>
            <a:off x="701817" y="5544300"/>
            <a:ext cx="832232" cy="786204"/>
            <a:chOff x="9598802" y="2805545"/>
            <a:chExt cx="832232" cy="786204"/>
          </a:xfrm>
        </p:grpSpPr>
        <p:sp>
          <p:nvSpPr>
            <p:cNvPr id="6" name="椭圆 5"/>
            <p:cNvSpPr/>
            <p:nvPr/>
          </p:nvSpPr>
          <p:spPr>
            <a:xfrm>
              <a:off x="9598802" y="2805545"/>
              <a:ext cx="832232" cy="786204"/>
            </a:xfrm>
            <a:prstGeom prst="ellipse">
              <a:avLst/>
            </a:prstGeom>
            <a:solidFill>
              <a:schemeClr val="bg1"/>
            </a:solidFill>
            <a:ln>
              <a:solidFill>
                <a:schemeClr val="bg1">
                  <a:lumMod val="95000"/>
                </a:schemeClr>
              </a:solidFill>
            </a:ln>
            <a:effectLst>
              <a:outerShdw blurRad="241300" dist="88900" dir="3360000" sx="96000" sy="96000" algn="tl"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208"/>
            <p:cNvSpPr>
              <a:spLocks noEditPoints="1"/>
            </p:cNvSpPr>
            <p:nvPr/>
          </p:nvSpPr>
          <p:spPr bwMode="auto">
            <a:xfrm>
              <a:off x="9853870" y="3038469"/>
              <a:ext cx="322096" cy="320354"/>
            </a:xfrm>
            <a:custGeom>
              <a:avLst/>
              <a:gdLst/>
              <a:ahLst/>
              <a:cxnLst>
                <a:cxn ang="0">
                  <a:pos x="268" y="350"/>
                </a:cxn>
                <a:cxn ang="0">
                  <a:pos x="248" y="358"/>
                </a:cxn>
                <a:cxn ang="0">
                  <a:pos x="208" y="368"/>
                </a:cxn>
                <a:cxn ang="0">
                  <a:pos x="186" y="368"/>
                </a:cxn>
                <a:cxn ang="0">
                  <a:pos x="148" y="364"/>
                </a:cxn>
                <a:cxn ang="0">
                  <a:pos x="114" y="354"/>
                </a:cxn>
                <a:cxn ang="0">
                  <a:pos x="82" y="336"/>
                </a:cxn>
                <a:cxn ang="0">
                  <a:pos x="54" y="314"/>
                </a:cxn>
                <a:cxn ang="0">
                  <a:pos x="32" y="288"/>
                </a:cxn>
                <a:cxn ang="0">
                  <a:pos x="16" y="256"/>
                </a:cxn>
                <a:cxn ang="0">
                  <a:pos x="4" y="222"/>
                </a:cxn>
                <a:cxn ang="0">
                  <a:pos x="0" y="184"/>
                </a:cxn>
                <a:cxn ang="0">
                  <a:pos x="2" y="166"/>
                </a:cxn>
                <a:cxn ang="0">
                  <a:pos x="8" y="130"/>
                </a:cxn>
                <a:cxn ang="0">
                  <a:pos x="22" y="98"/>
                </a:cxn>
                <a:cxn ang="0">
                  <a:pos x="40" y="70"/>
                </a:cxn>
                <a:cxn ang="0">
                  <a:pos x="64" y="46"/>
                </a:cxn>
                <a:cxn ang="0">
                  <a:pos x="90" y="26"/>
                </a:cxn>
                <a:cxn ang="0">
                  <a:pos x="122" y="10"/>
                </a:cxn>
                <a:cxn ang="0">
                  <a:pos x="156" y="2"/>
                </a:cxn>
                <a:cxn ang="0">
                  <a:pos x="174" y="184"/>
                </a:cxn>
                <a:cxn ang="0">
                  <a:pos x="176" y="190"/>
                </a:cxn>
                <a:cxn ang="0">
                  <a:pos x="370" y="172"/>
                </a:cxn>
                <a:cxn ang="0">
                  <a:pos x="196" y="0"/>
                </a:cxn>
                <a:cxn ang="0">
                  <a:pos x="214" y="2"/>
                </a:cxn>
                <a:cxn ang="0">
                  <a:pos x="246" y="10"/>
                </a:cxn>
                <a:cxn ang="0">
                  <a:pos x="276" y="24"/>
                </a:cxn>
                <a:cxn ang="0">
                  <a:pos x="304" y="42"/>
                </a:cxn>
                <a:cxn ang="0">
                  <a:pos x="326" y="66"/>
                </a:cxn>
                <a:cxn ang="0">
                  <a:pos x="346" y="92"/>
                </a:cxn>
                <a:cxn ang="0">
                  <a:pos x="360" y="122"/>
                </a:cxn>
                <a:cxn ang="0">
                  <a:pos x="368" y="156"/>
                </a:cxn>
                <a:cxn ang="0">
                  <a:pos x="370" y="172"/>
                </a:cxn>
                <a:cxn ang="0">
                  <a:pos x="344" y="150"/>
                </a:cxn>
                <a:cxn ang="0">
                  <a:pos x="336" y="126"/>
                </a:cxn>
                <a:cxn ang="0">
                  <a:pos x="314" y="86"/>
                </a:cxn>
                <a:cxn ang="0">
                  <a:pos x="282" y="54"/>
                </a:cxn>
                <a:cxn ang="0">
                  <a:pos x="242" y="32"/>
                </a:cxn>
                <a:cxn ang="0">
                  <a:pos x="220" y="150"/>
                </a:cxn>
                <a:cxn ang="0">
                  <a:pos x="288" y="338"/>
                </a:cxn>
                <a:cxn ang="0">
                  <a:pos x="320" y="310"/>
                </a:cxn>
                <a:cxn ang="0">
                  <a:pos x="344" y="278"/>
                </a:cxn>
                <a:cxn ang="0">
                  <a:pos x="362" y="238"/>
                </a:cxn>
                <a:cxn ang="0">
                  <a:pos x="370" y="196"/>
                </a:cxn>
                <a:cxn ang="0">
                  <a:pos x="288" y="338"/>
                </a:cxn>
              </a:cxnLst>
              <a:rect l="0" t="0" r="r" b="b"/>
              <a:pathLst>
                <a:path w="370" h="368">
                  <a:moveTo>
                    <a:pt x="176" y="190"/>
                  </a:moveTo>
                  <a:lnTo>
                    <a:pt x="268" y="350"/>
                  </a:lnTo>
                  <a:lnTo>
                    <a:pt x="268" y="350"/>
                  </a:lnTo>
                  <a:lnTo>
                    <a:pt x="248" y="358"/>
                  </a:lnTo>
                  <a:lnTo>
                    <a:pt x="228" y="364"/>
                  </a:lnTo>
                  <a:lnTo>
                    <a:pt x="208" y="368"/>
                  </a:lnTo>
                  <a:lnTo>
                    <a:pt x="186" y="368"/>
                  </a:lnTo>
                  <a:lnTo>
                    <a:pt x="186" y="368"/>
                  </a:lnTo>
                  <a:lnTo>
                    <a:pt x="166" y="368"/>
                  </a:lnTo>
                  <a:lnTo>
                    <a:pt x="148" y="364"/>
                  </a:lnTo>
                  <a:lnTo>
                    <a:pt x="130" y="360"/>
                  </a:lnTo>
                  <a:lnTo>
                    <a:pt x="114" y="354"/>
                  </a:lnTo>
                  <a:lnTo>
                    <a:pt x="98" y="346"/>
                  </a:lnTo>
                  <a:lnTo>
                    <a:pt x="82" y="336"/>
                  </a:lnTo>
                  <a:lnTo>
                    <a:pt x="68" y="326"/>
                  </a:lnTo>
                  <a:lnTo>
                    <a:pt x="54" y="314"/>
                  </a:lnTo>
                  <a:lnTo>
                    <a:pt x="42" y="302"/>
                  </a:lnTo>
                  <a:lnTo>
                    <a:pt x="32" y="288"/>
                  </a:lnTo>
                  <a:lnTo>
                    <a:pt x="24" y="272"/>
                  </a:lnTo>
                  <a:lnTo>
                    <a:pt x="16" y="256"/>
                  </a:lnTo>
                  <a:lnTo>
                    <a:pt x="10" y="238"/>
                  </a:lnTo>
                  <a:lnTo>
                    <a:pt x="4" y="222"/>
                  </a:lnTo>
                  <a:lnTo>
                    <a:pt x="2" y="202"/>
                  </a:lnTo>
                  <a:lnTo>
                    <a:pt x="0" y="184"/>
                  </a:lnTo>
                  <a:lnTo>
                    <a:pt x="0" y="184"/>
                  </a:lnTo>
                  <a:lnTo>
                    <a:pt x="2" y="166"/>
                  </a:lnTo>
                  <a:lnTo>
                    <a:pt x="4" y="148"/>
                  </a:lnTo>
                  <a:lnTo>
                    <a:pt x="8" y="130"/>
                  </a:lnTo>
                  <a:lnTo>
                    <a:pt x="14" y="114"/>
                  </a:lnTo>
                  <a:lnTo>
                    <a:pt x="22" y="98"/>
                  </a:lnTo>
                  <a:lnTo>
                    <a:pt x="30" y="84"/>
                  </a:lnTo>
                  <a:lnTo>
                    <a:pt x="40" y="70"/>
                  </a:lnTo>
                  <a:lnTo>
                    <a:pt x="52" y="58"/>
                  </a:lnTo>
                  <a:lnTo>
                    <a:pt x="64" y="46"/>
                  </a:lnTo>
                  <a:lnTo>
                    <a:pt x="76" y="34"/>
                  </a:lnTo>
                  <a:lnTo>
                    <a:pt x="90" y="26"/>
                  </a:lnTo>
                  <a:lnTo>
                    <a:pt x="106" y="18"/>
                  </a:lnTo>
                  <a:lnTo>
                    <a:pt x="122" y="10"/>
                  </a:lnTo>
                  <a:lnTo>
                    <a:pt x="138" y="6"/>
                  </a:lnTo>
                  <a:lnTo>
                    <a:pt x="156" y="2"/>
                  </a:lnTo>
                  <a:lnTo>
                    <a:pt x="174" y="0"/>
                  </a:lnTo>
                  <a:lnTo>
                    <a:pt x="174" y="184"/>
                  </a:lnTo>
                  <a:lnTo>
                    <a:pt x="174" y="184"/>
                  </a:lnTo>
                  <a:lnTo>
                    <a:pt x="176" y="190"/>
                  </a:lnTo>
                  <a:lnTo>
                    <a:pt x="176" y="190"/>
                  </a:lnTo>
                  <a:close/>
                  <a:moveTo>
                    <a:pt x="370" y="172"/>
                  </a:moveTo>
                  <a:lnTo>
                    <a:pt x="196" y="172"/>
                  </a:lnTo>
                  <a:lnTo>
                    <a:pt x="196" y="0"/>
                  </a:lnTo>
                  <a:lnTo>
                    <a:pt x="196" y="0"/>
                  </a:lnTo>
                  <a:lnTo>
                    <a:pt x="214" y="2"/>
                  </a:lnTo>
                  <a:lnTo>
                    <a:pt x="230" y="4"/>
                  </a:lnTo>
                  <a:lnTo>
                    <a:pt x="246" y="10"/>
                  </a:lnTo>
                  <a:lnTo>
                    <a:pt x="262" y="16"/>
                  </a:lnTo>
                  <a:lnTo>
                    <a:pt x="276" y="24"/>
                  </a:lnTo>
                  <a:lnTo>
                    <a:pt x="290" y="32"/>
                  </a:lnTo>
                  <a:lnTo>
                    <a:pt x="304" y="42"/>
                  </a:lnTo>
                  <a:lnTo>
                    <a:pt x="316" y="54"/>
                  </a:lnTo>
                  <a:lnTo>
                    <a:pt x="326" y="66"/>
                  </a:lnTo>
                  <a:lnTo>
                    <a:pt x="336" y="78"/>
                  </a:lnTo>
                  <a:lnTo>
                    <a:pt x="346" y="92"/>
                  </a:lnTo>
                  <a:lnTo>
                    <a:pt x="354" y="106"/>
                  </a:lnTo>
                  <a:lnTo>
                    <a:pt x="360" y="122"/>
                  </a:lnTo>
                  <a:lnTo>
                    <a:pt x="364" y="138"/>
                  </a:lnTo>
                  <a:lnTo>
                    <a:pt x="368" y="156"/>
                  </a:lnTo>
                  <a:lnTo>
                    <a:pt x="370" y="172"/>
                  </a:lnTo>
                  <a:lnTo>
                    <a:pt x="370" y="172"/>
                  </a:lnTo>
                  <a:close/>
                  <a:moveTo>
                    <a:pt x="220" y="150"/>
                  </a:moveTo>
                  <a:lnTo>
                    <a:pt x="344" y="150"/>
                  </a:lnTo>
                  <a:lnTo>
                    <a:pt x="344" y="150"/>
                  </a:lnTo>
                  <a:lnTo>
                    <a:pt x="336" y="126"/>
                  </a:lnTo>
                  <a:lnTo>
                    <a:pt x="326" y="106"/>
                  </a:lnTo>
                  <a:lnTo>
                    <a:pt x="314" y="86"/>
                  </a:lnTo>
                  <a:lnTo>
                    <a:pt x="300" y="70"/>
                  </a:lnTo>
                  <a:lnTo>
                    <a:pt x="282" y="54"/>
                  </a:lnTo>
                  <a:lnTo>
                    <a:pt x="264" y="42"/>
                  </a:lnTo>
                  <a:lnTo>
                    <a:pt x="242" y="32"/>
                  </a:lnTo>
                  <a:lnTo>
                    <a:pt x="220" y="26"/>
                  </a:lnTo>
                  <a:lnTo>
                    <a:pt x="220" y="150"/>
                  </a:lnTo>
                  <a:close/>
                  <a:moveTo>
                    <a:pt x="288" y="338"/>
                  </a:moveTo>
                  <a:lnTo>
                    <a:pt x="288" y="338"/>
                  </a:lnTo>
                  <a:lnTo>
                    <a:pt x="304" y="326"/>
                  </a:lnTo>
                  <a:lnTo>
                    <a:pt x="320" y="310"/>
                  </a:lnTo>
                  <a:lnTo>
                    <a:pt x="334" y="294"/>
                  </a:lnTo>
                  <a:lnTo>
                    <a:pt x="344" y="278"/>
                  </a:lnTo>
                  <a:lnTo>
                    <a:pt x="354" y="258"/>
                  </a:lnTo>
                  <a:lnTo>
                    <a:pt x="362" y="238"/>
                  </a:lnTo>
                  <a:lnTo>
                    <a:pt x="366" y="218"/>
                  </a:lnTo>
                  <a:lnTo>
                    <a:pt x="370" y="196"/>
                  </a:lnTo>
                  <a:lnTo>
                    <a:pt x="206" y="196"/>
                  </a:lnTo>
                  <a:lnTo>
                    <a:pt x="288" y="338"/>
                  </a:lnTo>
                  <a:close/>
                </a:path>
              </a:pathLst>
            </a:custGeom>
            <a:solidFill>
              <a:srgbClr val="B0DCEA"/>
            </a:solidFill>
            <a:ln w="9525">
              <a:noFill/>
              <a:round/>
            </a:ln>
          </p:spPr>
          <p:txBody>
            <a:bodyPr vert="horz" wrap="square" lIns="91440" tIns="45720" rIns="91440" bIns="45720" numCol="1" anchor="t" anchorCtr="0" compatLnSpc="1"/>
            <a:lstStyle/>
            <a:p>
              <a:endParaRPr lang="zh-CN" altLang="en-US"/>
            </a:p>
          </p:txBody>
        </p:sp>
      </p:grpSp>
      <p:sp>
        <p:nvSpPr>
          <p:cNvPr id="20" name="矩形 19"/>
          <p:cNvSpPr/>
          <p:nvPr/>
        </p:nvSpPr>
        <p:spPr>
          <a:xfrm>
            <a:off x="1830377" y="1490082"/>
            <a:ext cx="5095875" cy="398780"/>
          </a:xfrm>
          <a:prstGeom prst="rect">
            <a:avLst/>
          </a:prstGeom>
        </p:spPr>
        <p:txBody>
          <a:bodyPr wrap="none">
            <a:spAutoFit/>
          </a:bodyPr>
          <a:lstStyle/>
          <a:p>
            <a:pPr algn="l"/>
            <a:r>
              <a:rPr lang="zh-CN" altLang="en-US" sz="2000" b="1">
                <a:latin typeface="Calibri Light" panose="020F0302020204030204" charset="0"/>
                <a:cs typeface="Calibri Light" panose="020F0302020204030204" charset="0"/>
                <a:sym typeface="+mn-ea"/>
              </a:rPr>
              <a:t>如何用</a:t>
            </a:r>
            <a:r>
              <a:rPr lang="en-US" altLang="zh-CN" sz="2000" b="1">
                <a:latin typeface="Calibri Light" panose="020F0302020204030204" charset="0"/>
                <a:cs typeface="Calibri Light" panose="020F0302020204030204" charset="0"/>
                <a:sym typeface="+mn-ea"/>
              </a:rPr>
              <a:t>MATLAB</a:t>
            </a:r>
            <a:r>
              <a:rPr lang="zh-CN" altLang="en-US" sz="2000" b="1">
                <a:latin typeface="Calibri Light" panose="020F0302020204030204" charset="0"/>
                <a:cs typeface="Calibri Light" panose="020F0302020204030204" charset="0"/>
                <a:sym typeface="+mn-ea"/>
              </a:rPr>
              <a:t>模拟人工耳蜗处理信号的过程</a:t>
            </a:r>
            <a:endParaRPr lang="en-US" altLang="zh-CN" sz="2000" b="1" dirty="0">
              <a:solidFill>
                <a:schemeClr val="tx2">
                  <a:lumMod val="75000"/>
                </a:schemeClr>
              </a:solidFill>
              <a:latin typeface="Calibri Light" panose="020F0302020204030204" charset="0"/>
              <a:cs typeface="Calibri Light" panose="020F0302020204030204" charset="0"/>
              <a:sym typeface="+mn-ea"/>
            </a:endParaRPr>
          </a:p>
        </p:txBody>
      </p:sp>
      <p:sp>
        <p:nvSpPr>
          <p:cNvPr id="21" name="矩形 20"/>
          <p:cNvSpPr/>
          <p:nvPr/>
        </p:nvSpPr>
        <p:spPr>
          <a:xfrm>
            <a:off x="1829782" y="2927722"/>
            <a:ext cx="3437890" cy="398780"/>
          </a:xfrm>
          <a:prstGeom prst="rect">
            <a:avLst/>
          </a:prstGeom>
        </p:spPr>
        <p:txBody>
          <a:bodyPr wrap="none">
            <a:spAutoFit/>
          </a:bodyPr>
          <a:lstStyle/>
          <a:p>
            <a:pPr algn="l">
              <a:defRPr/>
            </a:pPr>
            <a:r>
              <a:rPr lang="zh-CN" altLang="en-US" sz="2000" b="1" dirty="0">
                <a:solidFill>
                  <a:schemeClr val="tx1"/>
                </a:solidFill>
                <a:latin typeface="Calibri Light" panose="020F0302020204030204" charset="0"/>
                <a:cs typeface="Calibri Light" panose="020F0302020204030204" charset="0"/>
              </a:rPr>
              <a:t>创建函数</a:t>
            </a:r>
            <a:r>
              <a:rPr lang="en-US" altLang="zh-CN" sz="2000" b="1" dirty="0">
                <a:solidFill>
                  <a:schemeClr val="tx1"/>
                </a:solidFill>
                <a:latin typeface="Calibri Light" panose="020F0302020204030204" charset="0"/>
                <a:cs typeface="Calibri Light" panose="020F0302020204030204" charset="0"/>
              </a:rPr>
              <a:t>——</a:t>
            </a:r>
            <a:r>
              <a:rPr lang="zh-CN" altLang="en-US" sz="2000" b="1" dirty="0">
                <a:solidFill>
                  <a:schemeClr val="tx1"/>
                </a:solidFill>
                <a:latin typeface="Calibri Light" panose="020F0302020204030204" charset="0"/>
                <a:cs typeface="Calibri Light" panose="020F0302020204030204" charset="0"/>
              </a:rPr>
              <a:t>实现效率最大化</a:t>
            </a:r>
            <a:endParaRPr lang="zh-CN" altLang="en-US" sz="2000" b="1" dirty="0">
              <a:solidFill>
                <a:schemeClr val="tx1"/>
              </a:solidFill>
              <a:latin typeface="Calibri Light" panose="020F0302020204030204" charset="0"/>
              <a:cs typeface="Calibri Light" panose="020F0302020204030204" charset="0"/>
            </a:endParaRPr>
          </a:p>
        </p:txBody>
      </p:sp>
      <p:sp>
        <p:nvSpPr>
          <p:cNvPr id="22" name="矩形 21"/>
          <p:cNvSpPr/>
          <p:nvPr/>
        </p:nvSpPr>
        <p:spPr>
          <a:xfrm>
            <a:off x="1830070" y="4273550"/>
            <a:ext cx="9564370" cy="706755"/>
          </a:xfrm>
          <a:prstGeom prst="rect">
            <a:avLst/>
          </a:prstGeom>
        </p:spPr>
        <p:txBody>
          <a:bodyPr wrap="square">
            <a:spAutoFit/>
          </a:bodyPr>
          <a:lstStyle/>
          <a:p>
            <a:pPr algn="just">
              <a:defRPr/>
            </a:pPr>
            <a:r>
              <a:rPr lang="zh-CN" altLang="en-US" sz="2000" b="1" dirty="0">
                <a:solidFill>
                  <a:schemeClr val="tx1"/>
                </a:solidFill>
                <a:latin typeface="Calibri Light" panose="020F0302020204030204" charset="0"/>
                <a:cs typeface="Calibri Light" panose="020F0302020204030204" charset="0"/>
                <a:sym typeface="+mn-ea"/>
              </a:rPr>
              <a:t>此次实验过程进行了控制变量，一次只改变一个变量（低通滤波器截止频率或频率段数目）</a:t>
            </a:r>
            <a:endParaRPr lang="zh-CN" altLang="en-US" sz="2000" b="1" dirty="0">
              <a:solidFill>
                <a:schemeClr val="tx1"/>
              </a:solidFill>
              <a:latin typeface="Calibri Light" panose="020F0302020204030204" charset="0"/>
              <a:cs typeface="Calibri Light" panose="020F0302020204030204" charset="0"/>
              <a:sym typeface="+mn-ea"/>
            </a:endParaRPr>
          </a:p>
        </p:txBody>
      </p:sp>
      <p:sp>
        <p:nvSpPr>
          <p:cNvPr id="23" name="矩形 22"/>
          <p:cNvSpPr/>
          <p:nvPr/>
        </p:nvSpPr>
        <p:spPr>
          <a:xfrm>
            <a:off x="1830070" y="5698490"/>
            <a:ext cx="9564370" cy="398780"/>
          </a:xfrm>
          <a:prstGeom prst="rect">
            <a:avLst/>
          </a:prstGeom>
        </p:spPr>
        <p:txBody>
          <a:bodyPr wrap="square">
            <a:spAutoFit/>
          </a:bodyPr>
          <a:lstStyle/>
          <a:p>
            <a:pPr algn="l">
              <a:defRPr/>
            </a:pPr>
            <a:r>
              <a:rPr lang="zh-CN" altLang="en-US" sz="2000" b="1" dirty="0">
                <a:solidFill>
                  <a:schemeClr val="tx1"/>
                </a:solidFill>
                <a:latin typeface="Calibri Light" panose="020F0302020204030204" charset="0"/>
                <a:cs typeface="Calibri Light" panose="020F0302020204030204" charset="0"/>
              </a:rPr>
              <a:t>多方面对比：图像和音频综合</a:t>
            </a:r>
            <a:r>
              <a:rPr lang="zh-CN" altLang="en-US" sz="2000" b="1" dirty="0">
                <a:solidFill>
                  <a:schemeClr val="tx1"/>
                </a:solidFill>
                <a:latin typeface="Calibri Light" panose="020F0302020204030204" charset="0"/>
                <a:cs typeface="Calibri Light" panose="020F0302020204030204" charset="0"/>
              </a:rPr>
              <a:t>分析</a:t>
            </a:r>
            <a:endParaRPr lang="zh-CN" altLang="en-US" sz="2000" b="1" dirty="0">
              <a:solidFill>
                <a:schemeClr val="tx1"/>
              </a:solidFill>
              <a:latin typeface="Calibri Light" panose="020F0302020204030204" charset="0"/>
              <a:cs typeface="Calibri Light" panose="020F0302020204030204" charset="0"/>
            </a:endParaRPr>
          </a:p>
        </p:txBody>
      </p:sp>
      <p:grpSp>
        <p:nvGrpSpPr>
          <p:cNvPr id="30" name="组合 29"/>
          <p:cNvGrpSpPr/>
          <p:nvPr/>
        </p:nvGrpSpPr>
        <p:grpSpPr>
          <a:xfrm>
            <a:off x="516255" y="347345"/>
            <a:ext cx="4429125" cy="604520"/>
            <a:chOff x="813" y="547"/>
            <a:chExt cx="6975" cy="952"/>
          </a:xfrm>
        </p:grpSpPr>
        <p:sp>
          <p:nvSpPr>
            <p:cNvPr id="31" name="文本框 30"/>
            <p:cNvSpPr txBox="1"/>
            <p:nvPr/>
          </p:nvSpPr>
          <p:spPr>
            <a:xfrm>
              <a:off x="2309" y="547"/>
              <a:ext cx="5479" cy="919"/>
            </a:xfrm>
            <a:prstGeom prst="rect">
              <a:avLst/>
            </a:prstGeom>
            <a:noFill/>
          </p:spPr>
          <p:txBody>
            <a:bodyPr wrap="square" rtlCol="0">
              <a:spAutoFit/>
            </a:bodyPr>
            <a:lstStyle/>
            <a:p>
              <a:pPr algn="just"/>
              <a:r>
                <a:rPr lang="en-US" altLang="zh-CN" sz="3200" b="1" dirty="0">
                  <a:latin typeface="汉仪全唐诗简" panose="00020600040101010101" pitchFamily="18" charset="-122"/>
                  <a:ea typeface="汉仪全唐诗简" panose="00020600040101010101" pitchFamily="18" charset="-122"/>
                  <a:sym typeface="+mn-ea"/>
                </a:rPr>
                <a:t>Experience</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14:ripple/>
      </p:transition>
    </mc:Choice>
    <mc:Fallback>
      <p:transition spd="slow" advTm="300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516255" y="347345"/>
            <a:ext cx="4429125" cy="604520"/>
            <a:chOff x="813" y="547"/>
            <a:chExt cx="6975" cy="952"/>
          </a:xfrm>
        </p:grpSpPr>
        <p:sp>
          <p:nvSpPr>
            <p:cNvPr id="31" name="文本框 30"/>
            <p:cNvSpPr txBox="1"/>
            <p:nvPr/>
          </p:nvSpPr>
          <p:spPr>
            <a:xfrm>
              <a:off x="2309" y="547"/>
              <a:ext cx="5479" cy="919"/>
            </a:xfrm>
            <a:prstGeom prst="rect">
              <a:avLst/>
            </a:prstGeom>
            <a:noFill/>
          </p:spPr>
          <p:txBody>
            <a:bodyPr wrap="square" rtlCol="0">
              <a:spAutoFit/>
            </a:bodyPr>
            <a:p>
              <a:pPr algn="just"/>
              <a:r>
                <a:rPr lang="en-US" altLang="zh-CN" sz="3200" b="1" dirty="0">
                  <a:latin typeface="汉仪全唐诗简" panose="00020600040101010101" pitchFamily="18" charset="-122"/>
                  <a:ea typeface="汉仪全唐诗简" panose="00020600040101010101" pitchFamily="18" charset="-122"/>
                  <a:sym typeface="+mn-ea"/>
                </a:rPr>
                <a:t>Reference</a:t>
              </a:r>
              <a:r>
                <a:rPr lang="en-US" altLang="zh-CN" sz="3200" b="1" dirty="0">
                  <a:latin typeface="汉仪全唐诗简" panose="00020600040101010101" pitchFamily="18" charset="-122"/>
                  <a:ea typeface="汉仪全唐诗简" panose="00020600040101010101" pitchFamily="18" charset="-122"/>
                  <a:sym typeface="+mn-ea"/>
                </a:rPr>
                <a:t>s</a:t>
              </a:r>
              <a:endParaRPr lang="en-US" altLang="zh-CN" sz="3200" b="1" dirty="0">
                <a:latin typeface="汉仪全唐诗简" panose="00020600040101010101" pitchFamily="18" charset="-122"/>
                <a:ea typeface="汉仪全唐诗简" panose="00020600040101010101" pitchFamily="18" charset="-122"/>
                <a:sym typeface="+mn-ea"/>
              </a:endParaRP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1324610" y="1430020"/>
            <a:ext cx="9681210" cy="4523105"/>
          </a:xfrm>
          <a:prstGeom prst="rect">
            <a:avLst/>
          </a:prstGeom>
          <a:noFill/>
        </p:spPr>
        <p:txBody>
          <a:bodyPr wrap="square" rtlCol="0" anchor="t">
            <a:spAutoFit/>
          </a:bodyPr>
          <a:p>
            <a:r>
              <a:rPr lang="en-US" altLang="zh-CN" sz="3200"/>
              <a:t>1) </a:t>
            </a:r>
            <a:r>
              <a:rPr lang="zh-CN" altLang="en-US" sz="3200"/>
              <a:t>ochlear Nerve. Science Direct. [2021-02-28]. </a:t>
            </a:r>
            <a:endParaRPr lang="zh-CN" altLang="en-US" sz="3200"/>
          </a:p>
          <a:p>
            <a:endParaRPr lang="zh-CN" altLang="en-US" sz="3200"/>
          </a:p>
          <a:p>
            <a:r>
              <a:rPr lang="en-US" altLang="zh-CN" sz="3200"/>
              <a:t>2) </a:t>
            </a:r>
            <a:r>
              <a:rPr lang="zh-CN" altLang="en-US" sz="3200"/>
              <a:t>The Antatomy of Hearing and Balance. MedicineNet. [2021-02-28] </a:t>
            </a:r>
            <a:endParaRPr lang="zh-CN" altLang="en-US" sz="3200"/>
          </a:p>
          <a:p>
            <a:endParaRPr lang="zh-CN" altLang="en-US" sz="3200"/>
          </a:p>
          <a:p>
            <a:r>
              <a:rPr lang="en-US" altLang="zh-CN" sz="3200"/>
              <a:t>3) </a:t>
            </a:r>
            <a:r>
              <a:rPr lang="zh-CN" altLang="en-US" sz="3200"/>
              <a:t>1.1 billion people at risk of hearing loss WHO highlights serious threat posed by exposure to recreational noise (PDF). who.int. 27 February 2015 [2 March 2015</a:t>
            </a:r>
            <a:r>
              <a:rPr lang="en-US" altLang="zh-CN" sz="3200"/>
              <a:t>]</a:t>
            </a:r>
            <a:endParaRPr lang="en-US" altLang="zh-CN" sz="3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14:ripple/>
      </p:transition>
    </mc:Choice>
    <mc:Fallback>
      <p:transition spd="slow" advTm="3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1"/>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2"/>
          <a:stretch>
            <a:fillRect/>
          </a:stretch>
        </p:blipFill>
        <p:spPr>
          <a:xfrm>
            <a:off x="-30480" y="0"/>
            <a:ext cx="7679055" cy="6917690"/>
          </a:xfrm>
          <a:prstGeom prst="rect">
            <a:avLst/>
          </a:prstGeom>
        </p:spPr>
      </p:pic>
      <p:grpSp>
        <p:nvGrpSpPr>
          <p:cNvPr id="9" name="组合 8"/>
          <p:cNvGrpSpPr/>
          <p:nvPr/>
        </p:nvGrpSpPr>
        <p:grpSpPr>
          <a:xfrm>
            <a:off x="2622676" y="1157605"/>
            <a:ext cx="7034545" cy="5405120"/>
            <a:chOff x="4435" y="1821"/>
            <a:chExt cx="13590" cy="8512"/>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3"/>
            <a:stretch>
              <a:fillRect/>
            </a:stretch>
          </p:blipFill>
          <p:spPr>
            <a:xfrm rot="5400000">
              <a:off x="2503" y="3753"/>
              <a:ext cx="8512" cy="4648"/>
            </a:xfrm>
            <a:prstGeom prst="rect">
              <a:avLst/>
            </a:prstGeom>
          </p:spPr>
        </p:pic>
        <p:sp>
          <p:nvSpPr>
            <p:cNvPr id="8" name="矩形 7"/>
            <p:cNvSpPr/>
            <p:nvPr/>
          </p:nvSpPr>
          <p:spPr>
            <a:xfrm>
              <a:off x="7111" y="4414"/>
              <a:ext cx="1091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等腰三角形 20"/>
          <p:cNvSpPr/>
          <p:nvPr/>
        </p:nvSpPr>
        <p:spPr>
          <a:xfrm flipV="1">
            <a:off x="10676432" y="633827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937534" y="3350445"/>
            <a:ext cx="5679904" cy="1886585"/>
          </a:xfrm>
          <a:prstGeom prst="rect">
            <a:avLst/>
          </a:prstGeom>
          <a:noFill/>
        </p:spPr>
        <p:txBody>
          <a:bodyPr wrap="square" rtlCol="0">
            <a:spAutoFit/>
          </a:bodyPr>
          <a:lstStyle/>
          <a:p>
            <a:pPr algn="ctr">
              <a:lnSpc>
                <a:spcPts val="7000"/>
              </a:lnSpc>
            </a:pPr>
            <a:r>
              <a:rPr lang="en-US" altLang="zh-CN" sz="9000" b="1" dirty="0">
                <a:solidFill>
                  <a:schemeClr val="bg2">
                    <a:lumMod val="25000"/>
                  </a:schemeClr>
                </a:solidFill>
                <a:latin typeface="华文细黑" panose="02010600040101010101" pitchFamily="2" charset="-122"/>
                <a:ea typeface="华文细黑" panose="02010600040101010101" pitchFamily="2" charset="-122"/>
              </a:rPr>
              <a:t>04</a:t>
            </a:r>
            <a:endParaRPr lang="en-US" altLang="zh-CN" sz="9000" b="1" dirty="0">
              <a:solidFill>
                <a:schemeClr val="bg2">
                  <a:lumMod val="25000"/>
                </a:schemeClr>
              </a:solidFill>
              <a:latin typeface="华文细黑" panose="02010600040101010101" pitchFamily="2" charset="-122"/>
              <a:ea typeface="华文细黑" panose="02010600040101010101" pitchFamily="2" charset="-122"/>
            </a:endParaRPr>
          </a:p>
          <a:p>
            <a:pPr algn="ctr">
              <a:lnSpc>
                <a:spcPts val="7000"/>
              </a:lnSpc>
            </a:pPr>
            <a:r>
              <a:rPr lang="en-US" altLang="zh-CN" sz="3200" b="1" dirty="0">
                <a:solidFill>
                  <a:schemeClr val="bg2">
                    <a:lumMod val="25000"/>
                  </a:schemeClr>
                </a:solidFill>
                <a:latin typeface="华文细黑" panose="02010600040101010101" pitchFamily="2" charset="-122"/>
                <a:ea typeface="华文细黑" panose="02010600040101010101" pitchFamily="2" charset="-122"/>
              </a:rPr>
              <a:t>Q</a:t>
            </a:r>
            <a:r>
              <a:rPr lang="zh-CN" altLang="en-US" sz="3200" b="1" dirty="0">
                <a:solidFill>
                  <a:schemeClr val="bg2">
                    <a:lumMod val="25000"/>
                  </a:schemeClr>
                </a:solidFill>
                <a:latin typeface="华文细黑" panose="02010600040101010101" pitchFamily="2" charset="-122"/>
                <a:ea typeface="华文细黑" panose="02010600040101010101" pitchFamily="2" charset="-122"/>
              </a:rPr>
              <a:t>＆</a:t>
            </a:r>
            <a:r>
              <a:rPr lang="en-US" altLang="zh-CN" sz="3200" b="1" dirty="0">
                <a:solidFill>
                  <a:schemeClr val="bg2">
                    <a:lumMod val="25000"/>
                  </a:schemeClr>
                </a:solidFill>
                <a:latin typeface="华文细黑" panose="02010600040101010101" pitchFamily="2" charset="-122"/>
                <a:ea typeface="华文细黑" panose="02010600040101010101" pitchFamily="2" charset="-122"/>
              </a:rPr>
              <a:t>A</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16255" y="347345"/>
            <a:ext cx="4429125" cy="604520"/>
            <a:chOff x="813" y="547"/>
            <a:chExt cx="6975" cy="952"/>
          </a:xfrm>
        </p:grpSpPr>
        <p:sp>
          <p:nvSpPr>
            <p:cNvPr id="9" name="文本框 8"/>
            <p:cNvSpPr txBox="1"/>
            <p:nvPr/>
          </p:nvSpPr>
          <p:spPr>
            <a:xfrm>
              <a:off x="2309" y="547"/>
              <a:ext cx="5479" cy="919"/>
            </a:xfrm>
            <a:prstGeom prst="rect">
              <a:avLst/>
            </a:prstGeom>
            <a:noFill/>
          </p:spPr>
          <p:txBody>
            <a:bodyPr wrap="square" rtlCol="0">
              <a:spAutoFit/>
            </a:bodyPr>
            <a:lstStyle/>
            <a:p>
              <a:pPr algn="ctr"/>
              <a:r>
                <a:rPr lang="en-US" sz="3200" b="1" dirty="0">
                  <a:solidFill>
                    <a:schemeClr val="bg2">
                      <a:lumMod val="25000"/>
                    </a:schemeClr>
                  </a:solidFill>
                  <a:latin typeface="华文细黑" panose="02010600040101010101" pitchFamily="2" charset="-122"/>
                  <a:ea typeface="华文细黑" panose="02010600040101010101" pitchFamily="2" charset="-122"/>
                </a:rPr>
                <a:t>Sound Forming</a:t>
              </a:r>
              <a:endParaRPr 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7" name="椭圆 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Blausen_0330_EarAnatomy_MiddleEar"/>
          <p:cNvPicPr>
            <a:picLocks noChangeAspect="1"/>
          </p:cNvPicPr>
          <p:nvPr/>
        </p:nvPicPr>
        <p:blipFill>
          <a:blip r:embed="rId1"/>
          <a:stretch>
            <a:fillRect/>
          </a:stretch>
        </p:blipFill>
        <p:spPr>
          <a:xfrm>
            <a:off x="795020" y="1487805"/>
            <a:ext cx="4359910" cy="4359910"/>
          </a:xfrm>
          <a:prstGeom prst="rect">
            <a:avLst/>
          </a:prstGeom>
        </p:spPr>
      </p:pic>
      <p:pic>
        <p:nvPicPr>
          <p:cNvPr id="3" name="图片 2" descr="Blausen_0329_EarAnatomy_InternalEar"/>
          <p:cNvPicPr>
            <a:picLocks noChangeAspect="1"/>
          </p:cNvPicPr>
          <p:nvPr/>
        </p:nvPicPr>
        <p:blipFill>
          <a:blip r:embed="rId2"/>
          <a:stretch>
            <a:fillRect/>
          </a:stretch>
        </p:blipFill>
        <p:spPr>
          <a:xfrm>
            <a:off x="6539865" y="1487805"/>
            <a:ext cx="4370705" cy="437070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516255" y="347345"/>
            <a:ext cx="4429125" cy="604520"/>
            <a:chOff x="813" y="547"/>
            <a:chExt cx="6975" cy="952"/>
          </a:xfrm>
        </p:grpSpPr>
        <p:sp>
          <p:nvSpPr>
            <p:cNvPr id="31" name="文本框 30"/>
            <p:cNvSpPr txBox="1"/>
            <p:nvPr/>
          </p:nvSpPr>
          <p:spPr>
            <a:xfrm>
              <a:off x="2309" y="547"/>
              <a:ext cx="5479" cy="919"/>
            </a:xfrm>
            <a:prstGeom prst="rect">
              <a:avLst/>
            </a:prstGeom>
            <a:noFill/>
          </p:spPr>
          <p:txBody>
            <a:bodyPr wrap="square" rtlCol="0">
              <a:spAutoFit/>
            </a:bodyPr>
            <a:lstStyle/>
            <a:p>
              <a:pPr algn="ctr"/>
              <a:r>
                <a:rPr sz="3200" b="1" dirty="0">
                  <a:solidFill>
                    <a:schemeClr val="bg2">
                      <a:lumMod val="25000"/>
                    </a:schemeClr>
                  </a:solidFill>
                  <a:latin typeface="华文细黑" panose="02010600040101010101" pitchFamily="2" charset="-122"/>
                  <a:ea typeface="华文细黑" panose="02010600040101010101" pitchFamily="2" charset="-122"/>
                </a:rPr>
                <a:t>Deafness</a:t>
              </a:r>
              <a:endParaRPr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Group 43"/>
          <p:cNvGrpSpPr/>
          <p:nvPr/>
        </p:nvGrpSpPr>
        <p:grpSpPr>
          <a:xfrm>
            <a:off x="1256030" y="4446270"/>
            <a:ext cx="3282316" cy="2014221"/>
            <a:chOff x="7645890" y="3344328"/>
            <a:chExt cx="2789548" cy="2014298"/>
          </a:xfrm>
        </p:grpSpPr>
        <p:sp>
          <p:nvSpPr>
            <p:cNvPr id="57" name="TextBox 44"/>
            <p:cNvSpPr txBox="1"/>
            <p:nvPr/>
          </p:nvSpPr>
          <p:spPr bwMode="auto">
            <a:xfrm>
              <a:off x="7645890" y="3344328"/>
              <a:ext cx="1301593" cy="309958"/>
            </a:xfrm>
            <a:prstGeom prst="rect">
              <a:avLst/>
            </a:prstGeom>
            <a:noFill/>
          </p:spPr>
          <p:txBody>
            <a:bodyPr wrap="none" lIns="480000" tIns="62400" rIns="120000" bIns="62400"/>
            <a:lstStyle/>
            <a:p>
              <a:pPr algn="l" latinLnBrk="0"/>
              <a:r>
                <a:rPr lang="en-US" altLang="zh-CN" sz="2400">
                  <a:solidFill>
                    <a:schemeClr val="tx1">
                      <a:lumMod val="95000"/>
                      <a:lumOff val="5000"/>
                    </a:schemeClr>
                  </a:solidFill>
                  <a:latin typeface="华文细黑" panose="02010600040101010101" pitchFamily="2" charset="-122"/>
                  <a:ea typeface="华文细黑" panose="02010600040101010101" pitchFamily="2" charset="-122"/>
                </a:rPr>
                <a:t>over 70 :  ~50%</a:t>
              </a:r>
              <a:endParaRPr lang="en-US" altLang="zh-CN" sz="240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58" name="TextBox 45"/>
            <p:cNvSpPr txBox="1"/>
            <p:nvPr/>
          </p:nvSpPr>
          <p:spPr bwMode="auto">
            <a:xfrm>
              <a:off x="7692842" y="4345127"/>
              <a:ext cx="2742596" cy="1013499"/>
            </a:xfrm>
            <a:prstGeom prst="rect">
              <a:avLst/>
            </a:prstGeom>
          </p:spPr>
          <p:txBody>
            <a:bodyPr wrap="square" lIns="480000" anchor="t" anchorCtr="0">
              <a:noAutofit/>
            </a:bodyPr>
            <a:lstStyle>
              <a:defPPr>
                <a:defRPr lang="zh-CN"/>
              </a:defPPr>
              <a:lvl1pPr>
                <a:lnSpc>
                  <a:spcPct val="120000"/>
                </a:lnSpc>
                <a:defRPr sz="9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en-US" altLang="zh-CN" sz="1800" dirty="0">
                  <a:solidFill>
                    <a:schemeClr val="tx1">
                      <a:lumMod val="95000"/>
                      <a:lumOff val="5000"/>
                    </a:schemeClr>
                  </a:solidFill>
                  <a:latin typeface="华文细黑" panose="02010600040101010101" pitchFamily="2" charset="-122"/>
                  <a:ea typeface="华文细黑" panose="02010600040101010101" pitchFamily="2" charset="-122"/>
                </a:rPr>
                <a:t>cochlear impant</a:t>
              </a:r>
              <a:endParaRPr lang="en-US" altLang="zh-CN" sz="1800" dirty="0">
                <a:solidFill>
                  <a:schemeClr val="tx1">
                    <a:lumMod val="95000"/>
                    <a:lumOff val="5000"/>
                  </a:schemeClr>
                </a:solidFill>
                <a:latin typeface="华文细黑" panose="02010600040101010101" pitchFamily="2" charset="-122"/>
                <a:ea typeface="华文细黑" panose="02010600040101010101" pitchFamily="2" charset="-122"/>
              </a:endParaRPr>
            </a:p>
            <a:p>
              <a:r>
                <a:rPr lang="en-US" altLang="zh-CN" sz="1800" dirty="0">
                  <a:solidFill>
                    <a:schemeClr val="tx1">
                      <a:lumMod val="95000"/>
                      <a:lumOff val="5000"/>
                    </a:schemeClr>
                  </a:solidFill>
                  <a:latin typeface="华文细黑" panose="02010600040101010101" pitchFamily="2" charset="-122"/>
                  <a:ea typeface="华文细黑" panose="02010600040101010101" pitchFamily="2" charset="-122"/>
                </a:rPr>
                <a:t>Hearing aid</a:t>
              </a:r>
              <a:endParaRPr lang="en-US" altLang="zh-CN" dirty="0">
                <a:solidFill>
                  <a:schemeClr val="tx1">
                    <a:lumMod val="95000"/>
                    <a:lumOff val="5000"/>
                  </a:schemeClr>
                </a:solidFill>
                <a:latin typeface="华文细黑" panose="02010600040101010101" pitchFamily="2" charset="-122"/>
                <a:ea typeface="华文细黑" panose="02010600040101010101" pitchFamily="2" charset="-122"/>
              </a:endParaRPr>
            </a:p>
            <a:p>
              <a:endParaRPr lang="en-US" altLang="zh-CN" dirty="0">
                <a:solidFill>
                  <a:schemeClr val="tx1">
                    <a:lumMod val="95000"/>
                    <a:lumOff val="5000"/>
                  </a:schemeClr>
                </a:solidFill>
                <a:latin typeface="华文细黑" panose="02010600040101010101" pitchFamily="2" charset="-122"/>
                <a:ea typeface="华文细黑" panose="02010600040101010101" pitchFamily="2" charset="-122"/>
              </a:endParaRPr>
            </a:p>
          </p:txBody>
        </p:sp>
      </p:grpSp>
      <p:grpSp>
        <p:nvGrpSpPr>
          <p:cNvPr id="26" name="组合 25"/>
          <p:cNvGrpSpPr>
            <a:grpSpLocks noChangeAspect="1"/>
          </p:cNvGrpSpPr>
          <p:nvPr/>
        </p:nvGrpSpPr>
        <p:grpSpPr>
          <a:xfrm>
            <a:off x="1487170" y="1892935"/>
            <a:ext cx="2213387" cy="1841690"/>
            <a:chOff x="3615" y="4631"/>
            <a:chExt cx="3031" cy="2522"/>
          </a:xfrm>
        </p:grpSpPr>
        <p:grpSp>
          <p:nvGrpSpPr>
            <p:cNvPr id="27" name="组合 26"/>
            <p:cNvGrpSpPr/>
            <p:nvPr/>
          </p:nvGrpSpPr>
          <p:grpSpPr>
            <a:xfrm>
              <a:off x="3615" y="4631"/>
              <a:ext cx="3031" cy="2522"/>
              <a:chOff x="1518445" y="1771073"/>
              <a:chExt cx="1480527" cy="1231985"/>
            </a:xfrm>
          </p:grpSpPr>
          <p:sp>
            <p:nvSpPr>
              <p:cNvPr id="28" name="Rectangle 6"/>
              <p:cNvSpPr>
                <a:spLocks noChangeArrowheads="1"/>
              </p:cNvSpPr>
              <p:nvPr/>
            </p:nvSpPr>
            <p:spPr bwMode="auto">
              <a:xfrm rot="18900000">
                <a:off x="1671300" y="1801405"/>
                <a:ext cx="1201654" cy="1201653"/>
              </a:xfrm>
              <a:prstGeom prst="rect">
                <a:avLst/>
              </a:prstGeom>
              <a:solidFill>
                <a:schemeClr val="accent3">
                  <a:lumMod val="60000"/>
                  <a:lumOff val="40000"/>
                </a:schemeClr>
              </a:solidFill>
              <a:ln w="6350">
                <a:solidFill>
                  <a:schemeClr val="bg1"/>
                </a:solid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 name="Rectangle 9"/>
              <p:cNvSpPr>
                <a:spLocks noChangeArrowheads="1"/>
              </p:cNvSpPr>
              <p:nvPr/>
            </p:nvSpPr>
            <p:spPr bwMode="auto">
              <a:xfrm rot="18900000">
                <a:off x="2132442" y="1771073"/>
                <a:ext cx="277935" cy="277935"/>
              </a:xfrm>
              <a:prstGeom prst="rect">
                <a:avLst/>
              </a:prstGeom>
              <a:solidFill>
                <a:srgbClr val="FFFFFF"/>
              </a:solid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 name="TextBox 11"/>
              <p:cNvSpPr txBox="1">
                <a:spLocks noChangeArrowheads="1"/>
              </p:cNvSpPr>
              <p:nvPr/>
            </p:nvSpPr>
            <p:spPr bwMode="auto">
              <a:xfrm flipH="1">
                <a:off x="1518445" y="2137395"/>
                <a:ext cx="1480527" cy="678796"/>
              </a:xfrm>
              <a:prstGeom prst="rect">
                <a:avLst/>
              </a:prstGeom>
              <a:noFill/>
              <a:ln>
                <a:noFill/>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latin typeface="+mj-ea"/>
                    <a:ea typeface="+mj-ea"/>
                  </a:rPr>
                  <a:t>Conductive Hearing </a:t>
                </a:r>
                <a:endParaRPr lang="en-US" altLang="zh-CN" sz="2000" b="1" dirty="0">
                  <a:solidFill>
                    <a:schemeClr val="bg1"/>
                  </a:solidFill>
                  <a:latin typeface="+mj-ea"/>
                  <a:ea typeface="+mj-ea"/>
                </a:endParaRPr>
              </a:p>
              <a:p>
                <a:pPr algn="ctr"/>
                <a:r>
                  <a:rPr lang="en-US" altLang="zh-CN" sz="2000" b="1" dirty="0">
                    <a:solidFill>
                      <a:schemeClr val="bg1"/>
                    </a:solidFill>
                    <a:latin typeface="+mj-ea"/>
                    <a:ea typeface="+mj-ea"/>
                  </a:rPr>
                  <a:t>Loss</a:t>
                </a:r>
                <a:endParaRPr lang="en-US" altLang="zh-CN" sz="2000" b="1" dirty="0">
                  <a:solidFill>
                    <a:schemeClr val="bg1"/>
                  </a:solidFill>
                  <a:latin typeface="+mj-ea"/>
                  <a:ea typeface="+mj-ea"/>
                </a:endParaRPr>
              </a:p>
            </p:txBody>
          </p:sp>
        </p:grpSp>
        <p:sp>
          <p:nvSpPr>
            <p:cNvPr id="37" name="Text Box 15"/>
            <p:cNvSpPr txBox="1">
              <a:spLocks noChangeArrowheads="1"/>
            </p:cNvSpPr>
            <p:nvPr/>
          </p:nvSpPr>
          <p:spPr bwMode="auto">
            <a:xfrm>
              <a:off x="4996" y="4681"/>
              <a:ext cx="268" cy="484"/>
            </a:xfrm>
            <a:prstGeom prst="rect">
              <a:avLst/>
            </a:prstGeom>
            <a:noFill/>
            <a:ln w="6350">
              <a:noFill/>
              <a:miter lim="800000"/>
            </a:ln>
            <a:effectLst/>
          </p:spPr>
          <p:txBody>
            <a:bodyPr wrap="none" lIns="0" tIns="0" rIns="0" bIns="0" anchor="ctr">
              <a:spAutoFit/>
            </a:bodyP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accent3"/>
                  </a:solidFill>
                  <a:effectLst/>
                  <a:uLnTx/>
                  <a:uFillTx/>
                  <a:latin typeface="Arial Black" panose="020B0A04020102020204" pitchFamily="34" charset="0"/>
                  <a:ea typeface="微软雅黑" panose="020B0503020204020204" charset="-122"/>
                </a:rPr>
                <a:t>1</a:t>
              </a:r>
              <a:endParaRPr kumimoji="0" lang="zh-CN" altLang="en-US" sz="2000" b="1" i="0" u="none" strike="noStrike" kern="1200" cap="none" spc="0" normalizeH="0" baseline="0" noProof="0" dirty="0">
                <a:ln>
                  <a:noFill/>
                </a:ln>
                <a:solidFill>
                  <a:schemeClr val="accent3"/>
                </a:solidFill>
                <a:effectLst/>
                <a:uLnTx/>
                <a:uFillTx/>
                <a:latin typeface="Arial Black" panose="020B0A04020102020204" pitchFamily="34" charset="0"/>
                <a:ea typeface="微软雅黑" panose="020B0503020204020204" charset="-122"/>
              </a:endParaRPr>
            </a:p>
          </p:txBody>
        </p:sp>
      </p:grpSp>
      <p:grpSp>
        <p:nvGrpSpPr>
          <p:cNvPr id="29" name="组合 28"/>
          <p:cNvGrpSpPr>
            <a:grpSpLocks noChangeAspect="1"/>
          </p:cNvGrpSpPr>
          <p:nvPr/>
        </p:nvGrpSpPr>
        <p:grpSpPr>
          <a:xfrm>
            <a:off x="5027930" y="1824355"/>
            <a:ext cx="2062227" cy="1894268"/>
            <a:chOff x="8253" y="4397"/>
            <a:chExt cx="2824" cy="2594"/>
          </a:xfrm>
        </p:grpSpPr>
        <p:grpSp>
          <p:nvGrpSpPr>
            <p:cNvPr id="39" name="组合 38"/>
            <p:cNvGrpSpPr/>
            <p:nvPr/>
          </p:nvGrpSpPr>
          <p:grpSpPr>
            <a:xfrm>
              <a:off x="8253" y="4537"/>
              <a:ext cx="2825" cy="2454"/>
              <a:chOff x="3917069" y="1800997"/>
              <a:chExt cx="1380142" cy="1198597"/>
            </a:xfrm>
          </p:grpSpPr>
          <p:sp>
            <p:nvSpPr>
              <p:cNvPr id="40" name="Rectangle 7"/>
              <p:cNvSpPr>
                <a:spLocks noChangeArrowheads="1"/>
              </p:cNvSpPr>
              <p:nvPr/>
            </p:nvSpPr>
            <p:spPr bwMode="auto">
              <a:xfrm rot="18900000">
                <a:off x="4007975" y="1800997"/>
                <a:ext cx="1198597" cy="1198597"/>
              </a:xfrm>
              <a:prstGeom prst="rect">
                <a:avLst/>
              </a:prstGeom>
              <a:solidFill>
                <a:schemeClr val="accent5">
                  <a:lumMod val="60000"/>
                  <a:lumOff val="40000"/>
                </a:schemeClr>
              </a:solidFill>
              <a:ln w="6350">
                <a:solidFill>
                  <a:schemeClr val="bg1"/>
                </a:solid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TextBox 11"/>
              <p:cNvSpPr txBox="1">
                <a:spLocks noChangeArrowheads="1"/>
              </p:cNvSpPr>
              <p:nvPr/>
            </p:nvSpPr>
            <p:spPr bwMode="auto">
              <a:xfrm flipH="1">
                <a:off x="3917069" y="2187181"/>
                <a:ext cx="1380142" cy="496293"/>
              </a:xfrm>
              <a:prstGeom prst="rect">
                <a:avLst/>
              </a:prstGeom>
              <a:noFill/>
              <a:ln>
                <a:noFill/>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chemeClr val="bg1"/>
                    </a:solidFill>
                    <a:latin typeface="+mj-ea"/>
                    <a:ea typeface="+mj-ea"/>
                  </a:rPr>
                  <a:t>Sensorineural Hearing Loss</a:t>
                </a:r>
                <a:endParaRPr lang="en-US" altLang="zh-CN" b="1" dirty="0">
                  <a:solidFill>
                    <a:schemeClr val="bg1"/>
                  </a:solidFill>
                  <a:latin typeface="+mj-ea"/>
                  <a:ea typeface="+mj-ea"/>
                </a:endParaRPr>
              </a:p>
            </p:txBody>
          </p:sp>
        </p:grpSp>
        <p:sp>
          <p:nvSpPr>
            <p:cNvPr id="38" name="Rectangle 9"/>
            <p:cNvSpPr>
              <a:spLocks noChangeArrowheads="1"/>
            </p:cNvSpPr>
            <p:nvPr/>
          </p:nvSpPr>
          <p:spPr bwMode="auto">
            <a:xfrm rot="18900000">
              <a:off x="9381" y="4397"/>
              <a:ext cx="569" cy="569"/>
            </a:xfrm>
            <a:prstGeom prst="rect">
              <a:avLst/>
            </a:prstGeom>
            <a:solidFill>
              <a:srgbClr val="FFFFFF"/>
            </a:solid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 name="Text Box 15"/>
            <p:cNvSpPr txBox="1">
              <a:spLocks noChangeArrowheads="1"/>
            </p:cNvSpPr>
            <p:nvPr/>
          </p:nvSpPr>
          <p:spPr bwMode="auto">
            <a:xfrm>
              <a:off x="9505" y="4447"/>
              <a:ext cx="268" cy="484"/>
            </a:xfrm>
            <a:prstGeom prst="rect">
              <a:avLst/>
            </a:prstGeom>
            <a:noFill/>
            <a:ln w="6350">
              <a:noFill/>
              <a:miter lim="800000"/>
            </a:ln>
            <a:effectLst/>
          </p:spPr>
          <p:txBody>
            <a:bodyPr wrap="none" lIns="0" tIns="0" rIns="0" bIns="0" anchor="ctr">
              <a:spAutoFit/>
            </a:bodyP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9DC3E6"/>
                  </a:solidFill>
                  <a:effectLst/>
                  <a:uLnTx/>
                  <a:uFillTx/>
                  <a:latin typeface="Arial Black" panose="020B0A04020102020204" pitchFamily="34" charset="0"/>
                  <a:ea typeface="微软雅黑" panose="020B0503020204020204" charset="-122"/>
                </a:rPr>
                <a:t>2</a:t>
              </a:r>
              <a:endParaRPr kumimoji="0" lang="en-US" altLang="zh-CN" sz="2000" b="1" i="0" u="none" strike="noStrike" kern="1200" cap="none" spc="0" normalizeH="0" baseline="0" noProof="0" dirty="0">
                <a:ln>
                  <a:noFill/>
                </a:ln>
                <a:solidFill>
                  <a:srgbClr val="9DC3E6"/>
                </a:solidFill>
                <a:effectLst/>
                <a:uLnTx/>
                <a:uFillTx/>
                <a:latin typeface="Arial Black" panose="020B0A04020102020204" pitchFamily="34" charset="0"/>
                <a:ea typeface="微软雅黑" panose="020B0503020204020204" charset="-122"/>
              </a:endParaRPr>
            </a:p>
          </p:txBody>
        </p:sp>
      </p:grpSp>
      <p:grpSp>
        <p:nvGrpSpPr>
          <p:cNvPr id="42" name="组合 41"/>
          <p:cNvGrpSpPr>
            <a:grpSpLocks noChangeAspect="1"/>
          </p:cNvGrpSpPr>
          <p:nvPr/>
        </p:nvGrpSpPr>
        <p:grpSpPr>
          <a:xfrm>
            <a:off x="8616948" y="1763395"/>
            <a:ext cx="1977518" cy="1794224"/>
            <a:chOff x="13100" y="4301"/>
            <a:chExt cx="2708" cy="2457"/>
          </a:xfrm>
        </p:grpSpPr>
        <p:grpSp>
          <p:nvGrpSpPr>
            <p:cNvPr id="45" name="组合 44"/>
            <p:cNvGrpSpPr>
              <a:grpSpLocks noChangeAspect="1"/>
            </p:cNvGrpSpPr>
            <p:nvPr/>
          </p:nvGrpSpPr>
          <p:grpSpPr>
            <a:xfrm>
              <a:off x="13100" y="4497"/>
              <a:ext cx="2708" cy="2261"/>
              <a:chOff x="6196711" y="1889292"/>
              <a:chExt cx="1322754" cy="1104192"/>
            </a:xfrm>
          </p:grpSpPr>
          <p:sp>
            <p:nvSpPr>
              <p:cNvPr id="46" name="Rectangle 8"/>
              <p:cNvSpPr>
                <a:spLocks noChangeArrowheads="1"/>
              </p:cNvSpPr>
              <p:nvPr/>
            </p:nvSpPr>
            <p:spPr bwMode="auto">
              <a:xfrm rot="18900000">
                <a:off x="6282940" y="1889292"/>
                <a:ext cx="1104192" cy="1104192"/>
              </a:xfrm>
              <a:prstGeom prst="rect">
                <a:avLst/>
              </a:prstGeom>
              <a:solidFill>
                <a:schemeClr val="accent4">
                  <a:lumMod val="60000"/>
                  <a:lumOff val="40000"/>
                </a:schemeClr>
              </a:solidFill>
              <a:ln w="6350">
                <a:solidFill>
                  <a:schemeClr val="bg1"/>
                </a:solid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TextBox 11"/>
              <p:cNvSpPr txBox="1">
                <a:spLocks noChangeAspect="1" noChangeArrowheads="1"/>
              </p:cNvSpPr>
              <p:nvPr/>
            </p:nvSpPr>
            <p:spPr bwMode="auto">
              <a:xfrm flipH="1">
                <a:off x="6196711" y="2273325"/>
                <a:ext cx="1322754" cy="451843"/>
              </a:xfrm>
              <a:prstGeom prst="rect">
                <a:avLst/>
              </a:prstGeom>
              <a:noFill/>
              <a:ln>
                <a:noFill/>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900" b="1" dirty="0">
                    <a:solidFill>
                      <a:schemeClr val="bg1"/>
                    </a:solidFill>
                    <a:latin typeface="+mj-ea"/>
                    <a:ea typeface="+mj-ea"/>
                  </a:rPr>
                  <a:t>Mixed Hearing Loss</a:t>
                </a:r>
                <a:endParaRPr lang="en-US" altLang="zh-CN" sz="1900" b="1" dirty="0">
                  <a:solidFill>
                    <a:schemeClr val="bg1"/>
                  </a:solidFill>
                  <a:latin typeface="+mj-ea"/>
                  <a:ea typeface="+mj-ea"/>
                </a:endParaRPr>
              </a:p>
            </p:txBody>
          </p:sp>
        </p:grpSp>
        <p:sp>
          <p:nvSpPr>
            <p:cNvPr id="44" name="Rectangle 9"/>
            <p:cNvSpPr>
              <a:spLocks noChangeArrowheads="1"/>
            </p:cNvSpPr>
            <p:nvPr/>
          </p:nvSpPr>
          <p:spPr bwMode="auto">
            <a:xfrm rot="18900000">
              <a:off x="14121" y="4301"/>
              <a:ext cx="569" cy="569"/>
            </a:xfrm>
            <a:prstGeom prst="rect">
              <a:avLst/>
            </a:prstGeom>
            <a:solidFill>
              <a:srgbClr val="FFFFFF"/>
            </a:solid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 name="Text Box 15"/>
            <p:cNvSpPr txBox="1">
              <a:spLocks noChangeArrowheads="1"/>
            </p:cNvSpPr>
            <p:nvPr/>
          </p:nvSpPr>
          <p:spPr bwMode="auto">
            <a:xfrm>
              <a:off x="14245" y="4351"/>
              <a:ext cx="268" cy="484"/>
            </a:xfrm>
            <a:prstGeom prst="rect">
              <a:avLst/>
            </a:prstGeom>
            <a:noFill/>
            <a:ln w="6350">
              <a:noFill/>
              <a:miter lim="800000"/>
            </a:ln>
            <a:effectLst/>
          </p:spPr>
          <p:txBody>
            <a:bodyPr wrap="none" lIns="0" tIns="0" rIns="0" bIns="0" anchor="ctr">
              <a:spAutoFit/>
            </a:bodyP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accent3"/>
                  </a:solidFill>
                  <a:effectLst/>
                  <a:uLnTx/>
                  <a:uFillTx/>
                  <a:latin typeface="Arial Black" panose="020B0A04020102020204" pitchFamily="34" charset="0"/>
                  <a:ea typeface="微软雅黑" panose="020B0503020204020204" charset="-122"/>
                </a:rPr>
                <a:t>3</a:t>
              </a:r>
              <a:endParaRPr kumimoji="0" lang="en-US" altLang="zh-CN" sz="2000" b="1" i="0" u="none" strike="noStrike" kern="1200" cap="none" spc="0" normalizeH="0" baseline="0" noProof="0" dirty="0">
                <a:ln>
                  <a:noFill/>
                </a:ln>
                <a:solidFill>
                  <a:schemeClr val="accent3"/>
                </a:solidFill>
                <a:effectLst/>
                <a:uLnTx/>
                <a:uFillTx/>
                <a:latin typeface="Arial Black" panose="020B0A04020102020204" pitchFamily="34" charset="0"/>
                <a:ea typeface="微软雅黑" panose="020B0503020204020204" charset="-122"/>
              </a:endParaRPr>
            </a:p>
          </p:txBody>
        </p:sp>
      </p:grpSp>
      <p:sp>
        <p:nvSpPr>
          <p:cNvPr id="48" name="文本框 47"/>
          <p:cNvSpPr txBox="1"/>
          <p:nvPr/>
        </p:nvSpPr>
        <p:spPr>
          <a:xfrm>
            <a:off x="1664970" y="4959985"/>
            <a:ext cx="2590800" cy="368300"/>
          </a:xfrm>
          <a:prstGeom prst="rect">
            <a:avLst/>
          </a:prstGeom>
          <a:noFill/>
        </p:spPr>
        <p:txBody>
          <a:bodyPr wrap="square" rtlCol="0">
            <a:spAutoFit/>
          </a:bodyPr>
          <a:p>
            <a:r>
              <a:rPr lang="en-US" altLang="zh-CN"/>
              <a:t>More than 16% in China!!</a:t>
            </a:r>
            <a:endParaRPr lang="en-US" altLang="zh-CN"/>
          </a:p>
        </p:txBody>
      </p:sp>
      <p:sp>
        <p:nvSpPr>
          <p:cNvPr id="50" name="矩形 49"/>
          <p:cNvSpPr/>
          <p:nvPr/>
        </p:nvSpPr>
        <p:spPr>
          <a:xfrm>
            <a:off x="5049520" y="4064635"/>
            <a:ext cx="2287905" cy="1198880"/>
          </a:xfrm>
          <a:prstGeom prst="rect">
            <a:avLst/>
          </a:prstGeom>
          <a:noFill/>
          <a:ln>
            <a:noFill/>
          </a:ln>
        </p:spPr>
        <p:txBody>
          <a:bodyPr wrap="square" rtlCol="0" anchor="t">
            <a:spAutoFit/>
          </a:bodyPr>
          <a:p>
            <a:pPr algn="ctr"/>
            <a:r>
              <a:rPr lang="en-US" altLang="zh-CN" sz="7200" b="1">
                <a:solidFill>
                  <a:srgbClr val="FF0000"/>
                </a:solidFill>
                <a:effectLst>
                  <a:outerShdw blurRad="38100" dist="25400" dir="5400000" algn="ctr" rotWithShape="0">
                    <a:srgbClr val="6E747A">
                      <a:alpha val="43000"/>
                    </a:srgbClr>
                  </a:outerShdw>
                </a:effectLst>
              </a:rPr>
              <a:t>90%</a:t>
            </a:r>
            <a:endParaRPr lang="en-US" altLang="zh-CN" sz="7200" b="1">
              <a:solidFill>
                <a:srgbClr val="FF0000"/>
              </a:solidFill>
              <a:effectLst>
                <a:outerShdw blurRad="38100" dist="25400" dir="5400000" algn="ctr" rotWithShape="0">
                  <a:srgbClr val="6E747A">
                    <a:alpha val="43000"/>
                  </a:srgbClr>
                </a:outerShdw>
              </a:effectLs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480383" y="1683258"/>
            <a:ext cx="3060550" cy="693875"/>
            <a:chOff x="6480383" y="1934083"/>
            <a:chExt cx="3060550" cy="693875"/>
          </a:xfrm>
        </p:grpSpPr>
        <p:sp>
          <p:nvSpPr>
            <p:cNvPr id="21" name="Freeform 64"/>
            <p:cNvSpPr>
              <a:spLocks noEditPoints="1"/>
            </p:cNvSpPr>
            <p:nvPr/>
          </p:nvSpPr>
          <p:spPr bwMode="auto">
            <a:xfrm>
              <a:off x="6480383" y="1934083"/>
              <a:ext cx="588886" cy="583112"/>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rgbClr val="1E5FA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23" name="矩形 22"/>
            <p:cNvSpPr/>
            <p:nvPr/>
          </p:nvSpPr>
          <p:spPr>
            <a:xfrm>
              <a:off x="7226358" y="2167583"/>
              <a:ext cx="2314575" cy="460375"/>
            </a:xfrm>
            <a:prstGeom prst="rect">
              <a:avLst/>
            </a:prstGeom>
          </p:spPr>
          <p:txBody>
            <a:bodyPr wrap="none">
              <a:spAutoFit/>
            </a:bodyPr>
            <a:lstStyle/>
            <a:p>
              <a:r>
                <a:rPr lang="zh-CN" altLang="en-US" sz="2400" dirty="0">
                  <a:solidFill>
                    <a:srgbClr val="1E5FAE"/>
                  </a:solidFill>
                  <a:latin typeface="Arial Rounded MT Bold" panose="020F0704030504030204" pitchFamily="34" charset="0"/>
                </a:rPr>
                <a:t>WHAT </a:t>
              </a:r>
              <a:r>
                <a:rPr lang="en-US" altLang="zh-CN" sz="2400" dirty="0">
                  <a:solidFill>
                    <a:srgbClr val="1E5FAE"/>
                  </a:solidFill>
                  <a:latin typeface="Arial Rounded MT Bold" panose="020F0704030504030204" pitchFamily="34" charset="0"/>
                </a:rPr>
                <a:t>IS TICI?</a:t>
              </a:r>
              <a:endParaRPr lang="en-US" altLang="zh-CN" sz="2400" dirty="0">
                <a:solidFill>
                  <a:srgbClr val="1E5FAE"/>
                </a:solidFill>
                <a:latin typeface="Arial Rounded MT Bold" panose="020F0704030504030204" pitchFamily="34" charset="0"/>
              </a:endParaRPr>
            </a:p>
          </p:txBody>
        </p:sp>
      </p:grpSp>
      <p:grpSp>
        <p:nvGrpSpPr>
          <p:cNvPr id="12" name="组合 11"/>
          <p:cNvGrpSpPr/>
          <p:nvPr/>
        </p:nvGrpSpPr>
        <p:grpSpPr>
          <a:xfrm>
            <a:off x="516255" y="347345"/>
            <a:ext cx="5137150" cy="604520"/>
            <a:chOff x="813" y="547"/>
            <a:chExt cx="8090" cy="952"/>
          </a:xfrm>
        </p:grpSpPr>
        <p:sp>
          <p:nvSpPr>
            <p:cNvPr id="9" name="文本框 8"/>
            <p:cNvSpPr txBox="1"/>
            <p:nvPr/>
          </p:nvSpPr>
          <p:spPr>
            <a:xfrm>
              <a:off x="2309" y="547"/>
              <a:ext cx="6594" cy="919"/>
            </a:xfrm>
            <a:prstGeom prst="rect">
              <a:avLst/>
            </a:prstGeom>
            <a:noFill/>
          </p:spPr>
          <p:txBody>
            <a:bodyPr wrap="square" rtlCol="0">
              <a:spAutoFit/>
            </a:bodyPr>
            <a:lstStyle/>
            <a:p>
              <a:pPr algn="ctr"/>
              <a:r>
                <a:rPr sz="3200" b="1" dirty="0">
                  <a:solidFill>
                    <a:schemeClr val="bg2">
                      <a:lumMod val="25000"/>
                    </a:schemeClr>
                  </a:solidFill>
                  <a:latin typeface="华文细黑" panose="02010600040101010101" pitchFamily="2" charset="-122"/>
                  <a:ea typeface="华文细黑" panose="02010600040101010101" pitchFamily="2" charset="-122"/>
                </a:rPr>
                <a:t>Cochlear </a:t>
              </a:r>
              <a:r>
                <a:rPr lang="en-US" sz="3200" b="1" dirty="0">
                  <a:solidFill>
                    <a:schemeClr val="bg2">
                      <a:lumMod val="25000"/>
                    </a:schemeClr>
                  </a:solidFill>
                  <a:latin typeface="华文细黑" panose="02010600040101010101" pitchFamily="2" charset="-122"/>
                  <a:ea typeface="华文细黑" panose="02010600040101010101" pitchFamily="2" charset="-122"/>
                </a:rPr>
                <a:t>I</a:t>
              </a:r>
              <a:r>
                <a:rPr sz="3200" b="1" dirty="0">
                  <a:solidFill>
                    <a:schemeClr val="bg2">
                      <a:lumMod val="25000"/>
                    </a:schemeClr>
                  </a:solidFill>
                  <a:latin typeface="华文细黑" panose="02010600040101010101" pitchFamily="2" charset="-122"/>
                  <a:ea typeface="华文细黑" panose="02010600040101010101" pitchFamily="2" charset="-122"/>
                </a:rPr>
                <a:t>mplant</a:t>
              </a:r>
              <a:endParaRPr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4" name="椭圆 3"/>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6145511" y="2494835"/>
            <a:ext cx="4974590" cy="1722120"/>
            <a:chOff x="7787652" y="1943303"/>
            <a:chExt cx="4974590" cy="1722120"/>
          </a:xfrm>
        </p:grpSpPr>
        <p:sp>
          <p:nvSpPr>
            <p:cNvPr id="28" name="文本框 27"/>
            <p:cNvSpPr txBox="1"/>
            <p:nvPr/>
          </p:nvSpPr>
          <p:spPr>
            <a:xfrm>
              <a:off x="8169222" y="1943303"/>
              <a:ext cx="710565" cy="337185"/>
            </a:xfrm>
            <a:prstGeom prst="rect">
              <a:avLst/>
            </a:prstGeom>
            <a:noFill/>
          </p:spPr>
          <p:txBody>
            <a:bodyPr wrap="none" rtlCol="0">
              <a:spAutoFit/>
            </a:bodyPr>
            <a:lstStyle/>
            <a:p>
              <a:r>
                <a:rPr lang="en-US" altLang="zh-CN" sz="1600" b="1" dirty="0">
                  <a:solidFill>
                    <a:schemeClr val="tx1">
                      <a:lumMod val="65000"/>
                      <a:lumOff val="35000"/>
                    </a:schemeClr>
                  </a:solidFill>
                  <a:latin typeface="华文细黑" panose="02010600040101010101" pitchFamily="2" charset="-122"/>
                  <a:ea typeface="华文细黑" panose="02010600040101010101" pitchFamily="2" charset="-122"/>
                </a:rPr>
                <a:t>Parts:</a:t>
              </a:r>
              <a:endParaRPr lang="en-US" altLang="zh-CN" sz="1600" b="1" dirty="0">
                <a:solidFill>
                  <a:schemeClr val="tx1">
                    <a:lumMod val="65000"/>
                    <a:lumOff val="35000"/>
                  </a:schemeClr>
                </a:solidFill>
                <a:latin typeface="华文细黑" panose="02010600040101010101" pitchFamily="2" charset="-122"/>
                <a:ea typeface="华文细黑" panose="02010600040101010101" pitchFamily="2" charset="-122"/>
              </a:endParaRPr>
            </a:p>
          </p:txBody>
        </p:sp>
        <p:sp>
          <p:nvSpPr>
            <p:cNvPr id="29" name="矩形 28"/>
            <p:cNvSpPr/>
            <p:nvPr/>
          </p:nvSpPr>
          <p:spPr>
            <a:xfrm>
              <a:off x="7787652" y="2280488"/>
              <a:ext cx="4974590" cy="1384935"/>
            </a:xfrm>
            <a:prstGeom prst="rect">
              <a:avLst/>
            </a:prstGeom>
          </p:spPr>
          <p:txBody>
            <a:bodyPr vert="horz" wrap="square" lIns="480000" tIns="0" rIns="384000" bIns="0" anchor="ctr" anchorCtr="0">
              <a:noAutofit/>
            </a:bodyPr>
            <a:lstStyle/>
            <a:p>
              <a:pPr marL="171450" indent="-171450" algn="just">
                <a:lnSpc>
                  <a:spcPct val="150000"/>
                </a:lnSpc>
                <a:buFont typeface="Arial" panose="020B0604020202020204" pitchFamily="34" charset="0"/>
                <a:buChar char="•"/>
              </a:pPr>
              <a:r>
                <a:rPr lang="zh-CN" altLang="en-US" sz="1200" dirty="0">
                  <a:solidFill>
                    <a:schemeClr val="tx1">
                      <a:lumMod val="85000"/>
                      <a:lumOff val="15000"/>
                    </a:schemeClr>
                  </a:solidFill>
                  <a:latin typeface="华文细黑" panose="02010600040101010101" pitchFamily="2" charset="-122"/>
                  <a:ea typeface="华文细黑" panose="02010600040101010101" pitchFamily="2" charset="-122"/>
                </a:rPr>
                <a:t>one or more microphone</a:t>
              </a:r>
              <a:r>
                <a:rPr lang="en-US" altLang="zh-CN" sz="1200" dirty="0">
                  <a:solidFill>
                    <a:schemeClr val="tx1">
                      <a:lumMod val="85000"/>
                      <a:lumOff val="15000"/>
                    </a:schemeClr>
                  </a:solidFill>
                  <a:latin typeface="华文细黑" panose="02010600040101010101" pitchFamily="2" charset="-122"/>
                  <a:ea typeface="华文细黑" panose="02010600040101010101" pitchFamily="2" charset="-122"/>
                </a:rPr>
                <a:t>s</a:t>
              </a:r>
              <a:endParaRPr lang="en-US" altLang="zh-CN" sz="1200" dirty="0">
                <a:solidFill>
                  <a:schemeClr val="tx1">
                    <a:lumMod val="85000"/>
                    <a:lumOff val="15000"/>
                  </a:schemeClr>
                </a:solidFill>
                <a:latin typeface="华文细黑" panose="02010600040101010101" pitchFamily="2" charset="-122"/>
                <a:ea typeface="华文细黑" panose="02010600040101010101" pitchFamily="2" charset="-122"/>
              </a:endParaRPr>
            </a:p>
            <a:p>
              <a:pPr marL="171450" indent="-171450" algn="just">
                <a:lnSpc>
                  <a:spcPct val="150000"/>
                </a:lnSpc>
                <a:buFont typeface="Arial" panose="020B0604020202020204" pitchFamily="34" charset="0"/>
                <a:buChar char="•"/>
              </a:pPr>
              <a:r>
                <a:rPr lang="en-US" altLang="zh-CN" sz="1200" dirty="0">
                  <a:solidFill>
                    <a:schemeClr val="tx1">
                      <a:lumMod val="85000"/>
                      <a:lumOff val="15000"/>
                    </a:schemeClr>
                  </a:solidFill>
                  <a:latin typeface="华文细黑" panose="02010600040101010101" pitchFamily="2" charset="-122"/>
                  <a:ea typeface="华文细黑" panose="02010600040101010101" pitchFamily="2" charset="-122"/>
                </a:rPr>
                <a:t>a speech processor</a:t>
              </a:r>
              <a:endParaRPr lang="en-US" altLang="zh-CN" sz="1200" dirty="0">
                <a:solidFill>
                  <a:schemeClr val="tx1">
                    <a:lumMod val="85000"/>
                    <a:lumOff val="15000"/>
                  </a:schemeClr>
                </a:solidFill>
                <a:latin typeface="华文细黑" panose="02010600040101010101" pitchFamily="2" charset="-122"/>
                <a:ea typeface="华文细黑" panose="02010600040101010101" pitchFamily="2" charset="-122"/>
              </a:endParaRPr>
            </a:p>
            <a:p>
              <a:pPr marL="171450" indent="-171450" algn="just">
                <a:lnSpc>
                  <a:spcPct val="150000"/>
                </a:lnSpc>
                <a:buFont typeface="Arial" panose="020B0604020202020204" pitchFamily="34" charset="0"/>
                <a:buChar char="•"/>
              </a:pPr>
              <a:r>
                <a:rPr lang="en-US" altLang="zh-CN" sz="1200" dirty="0">
                  <a:solidFill>
                    <a:schemeClr val="tx1">
                      <a:lumMod val="85000"/>
                      <a:lumOff val="15000"/>
                    </a:schemeClr>
                  </a:solidFill>
                  <a:latin typeface="华文细黑" panose="02010600040101010101" pitchFamily="2" charset="-122"/>
                  <a:ea typeface="华文细黑" panose="02010600040101010101" pitchFamily="2" charset="-122"/>
                </a:rPr>
                <a:t>a transmitter</a:t>
              </a:r>
              <a:endParaRPr lang="en-US" altLang="zh-CN" sz="1200" dirty="0">
                <a:solidFill>
                  <a:schemeClr val="tx1">
                    <a:lumMod val="85000"/>
                    <a:lumOff val="15000"/>
                  </a:schemeClr>
                </a:solidFill>
                <a:latin typeface="华文细黑" panose="02010600040101010101" pitchFamily="2" charset="-122"/>
                <a:ea typeface="华文细黑" panose="02010600040101010101" pitchFamily="2" charset="-122"/>
              </a:endParaRPr>
            </a:p>
            <a:p>
              <a:pPr marL="171450" indent="-171450" algn="just">
                <a:lnSpc>
                  <a:spcPct val="150000"/>
                </a:lnSpc>
                <a:buFont typeface="Arial" panose="020B0604020202020204" pitchFamily="34" charset="0"/>
                <a:buChar char="•"/>
              </a:pPr>
              <a:endParaRPr lang="en-US" altLang="zh-CN" sz="1200" dirty="0">
                <a:solidFill>
                  <a:schemeClr val="tx1">
                    <a:lumMod val="85000"/>
                    <a:lumOff val="15000"/>
                  </a:schemeClr>
                </a:solidFill>
                <a:latin typeface="华文细黑" panose="02010600040101010101" pitchFamily="2" charset="-122"/>
                <a:ea typeface="华文细黑" panose="02010600040101010101" pitchFamily="2" charset="-122"/>
              </a:endParaRPr>
            </a:p>
            <a:p>
              <a:pPr marL="171450" indent="-171450" algn="just">
                <a:lnSpc>
                  <a:spcPct val="150000"/>
                </a:lnSpc>
                <a:buFont typeface="Arial" panose="020B0604020202020204" pitchFamily="34" charset="0"/>
                <a:buChar char="•"/>
              </a:pPr>
              <a:endParaRPr lang="en-US" altLang="zh-CN" sz="1200"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sp>
        <p:nvSpPr>
          <p:cNvPr id="32" name="矩形 31"/>
          <p:cNvSpPr/>
          <p:nvPr/>
        </p:nvSpPr>
        <p:spPr>
          <a:xfrm>
            <a:off x="6145530" y="3754120"/>
            <a:ext cx="4775835" cy="1384935"/>
          </a:xfrm>
          <a:prstGeom prst="rect">
            <a:avLst/>
          </a:prstGeom>
        </p:spPr>
        <p:txBody>
          <a:bodyPr vert="horz" wrap="square" lIns="480000" tIns="0" rIns="384000" bIns="0" anchor="ctr" anchorCtr="0">
            <a:noAutofit/>
          </a:bodyPr>
          <a:lstStyle/>
          <a:p>
            <a:pPr marL="171450" indent="-171450" algn="just">
              <a:lnSpc>
                <a:spcPct val="150000"/>
              </a:lnSpc>
              <a:buFont typeface="Arial" panose="020B0604020202020204" pitchFamily="34" charset="0"/>
              <a:buChar char="•"/>
            </a:pPr>
            <a:r>
              <a:rPr lang="zh-CN" altLang="en-US" sz="1200" dirty="0">
                <a:solidFill>
                  <a:schemeClr val="tx1">
                    <a:lumMod val="85000"/>
                    <a:lumOff val="15000"/>
                  </a:schemeClr>
                </a:solidFill>
                <a:latin typeface="华文细黑" panose="02010600040101010101" pitchFamily="2" charset="-122"/>
                <a:ea typeface="华文细黑" panose="02010600040101010101" pitchFamily="2" charset="-122"/>
              </a:rPr>
              <a:t>a receiver/stimulator</a:t>
            </a:r>
            <a:endParaRPr lang="zh-CN" altLang="en-US" sz="1200" dirty="0">
              <a:solidFill>
                <a:schemeClr val="tx1">
                  <a:lumMod val="85000"/>
                  <a:lumOff val="15000"/>
                </a:schemeClr>
              </a:solidFill>
              <a:latin typeface="华文细黑" panose="02010600040101010101" pitchFamily="2" charset="-122"/>
              <a:ea typeface="华文细黑" panose="02010600040101010101" pitchFamily="2" charset="-122"/>
            </a:endParaRPr>
          </a:p>
          <a:p>
            <a:pPr marL="171450" indent="-171450" algn="just">
              <a:lnSpc>
                <a:spcPct val="150000"/>
              </a:lnSpc>
              <a:buFont typeface="Arial" panose="020B0604020202020204" pitchFamily="34" charset="0"/>
              <a:buChar char="•"/>
            </a:pPr>
            <a:r>
              <a:rPr lang="zh-CN" altLang="en-US" sz="1200" dirty="0">
                <a:solidFill>
                  <a:schemeClr val="tx1">
                    <a:lumMod val="85000"/>
                    <a:lumOff val="15000"/>
                  </a:schemeClr>
                </a:solidFill>
                <a:latin typeface="华文细黑" panose="02010600040101010101" pitchFamily="2" charset="-122"/>
                <a:ea typeface="华文细黑" panose="02010600040101010101" pitchFamily="2" charset="-122"/>
              </a:rPr>
              <a:t>an electrode array</a:t>
            </a:r>
            <a:endParaRPr lang="zh-CN" altLang="en-US" sz="1200" dirty="0">
              <a:solidFill>
                <a:schemeClr val="tx1">
                  <a:lumMod val="85000"/>
                  <a:lumOff val="15000"/>
                </a:schemeClr>
              </a:solidFill>
              <a:latin typeface="华文细黑" panose="02010600040101010101" pitchFamily="2" charset="-122"/>
              <a:ea typeface="华文细黑" panose="02010600040101010101" pitchFamily="2" charset="-122"/>
            </a:endParaRPr>
          </a:p>
          <a:p>
            <a:pPr algn="just">
              <a:lnSpc>
                <a:spcPct val="150000"/>
              </a:lnSpc>
            </a:pPr>
            <a:endParaRPr lang="zh-CN" altLang="en-US" sz="1200" dirty="0">
              <a:solidFill>
                <a:schemeClr val="tx1">
                  <a:lumMod val="85000"/>
                  <a:lumOff val="15000"/>
                </a:schemeClr>
              </a:solidFill>
              <a:latin typeface="华文细黑" panose="02010600040101010101" pitchFamily="2" charset="-122"/>
              <a:ea typeface="华文细黑" panose="02010600040101010101" pitchFamily="2" charset="-122"/>
            </a:endParaRPr>
          </a:p>
          <a:p>
            <a:pPr algn="just">
              <a:lnSpc>
                <a:spcPct val="150000"/>
              </a:lnSpc>
            </a:pPr>
            <a:endParaRPr lang="zh-CN" altLang="en-US" sz="1200" dirty="0">
              <a:solidFill>
                <a:schemeClr val="tx1">
                  <a:lumMod val="85000"/>
                  <a:lumOff val="15000"/>
                </a:schemeClr>
              </a:solidFill>
              <a:latin typeface="华文细黑" panose="02010600040101010101" pitchFamily="2" charset="-122"/>
              <a:ea typeface="华文细黑" panose="02010600040101010101" pitchFamily="2" charset="-122"/>
            </a:endParaRPr>
          </a:p>
        </p:txBody>
      </p:sp>
      <p:pic>
        <p:nvPicPr>
          <p:cNvPr id="25" name="图片 24" descr="D:\Blausen_0244_CochlearImplant_01.pngBlausen_0244_CochlearImplant_01"/>
          <p:cNvPicPr>
            <a:picLocks noChangeAspect="1"/>
          </p:cNvPicPr>
          <p:nvPr/>
        </p:nvPicPr>
        <p:blipFill>
          <a:blip r:embed="rId1"/>
          <a:srcRect/>
          <a:stretch>
            <a:fillRect/>
          </a:stretch>
        </p:blipFill>
        <p:spPr>
          <a:xfrm>
            <a:off x="1465898" y="1490345"/>
            <a:ext cx="4000248" cy="40005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组合 11"/>
          <p:cNvGrpSpPr/>
          <p:nvPr/>
        </p:nvGrpSpPr>
        <p:grpSpPr>
          <a:xfrm>
            <a:off x="482600" y="385445"/>
            <a:ext cx="6195695" cy="604520"/>
            <a:chOff x="813" y="547"/>
            <a:chExt cx="8756" cy="952"/>
          </a:xfrm>
        </p:grpSpPr>
        <p:sp>
          <p:nvSpPr>
            <p:cNvPr id="9" name="文本框 8"/>
            <p:cNvSpPr txBox="1"/>
            <p:nvPr/>
          </p:nvSpPr>
          <p:spPr>
            <a:xfrm>
              <a:off x="2309" y="547"/>
              <a:ext cx="7260"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rPr>
                <a:t>O</a:t>
              </a:r>
              <a:r>
                <a:rPr sz="3200" b="1" dirty="0">
                  <a:solidFill>
                    <a:schemeClr val="bg2">
                      <a:lumMod val="25000"/>
                    </a:schemeClr>
                  </a:solidFill>
                  <a:latin typeface="华文细黑" panose="02010600040101010101" pitchFamily="2" charset="-122"/>
                  <a:ea typeface="华文细黑" panose="02010600040101010101" pitchFamily="2" charset="-122"/>
                </a:rPr>
                <a:t>bjective of the project</a:t>
              </a:r>
              <a:endParaRPr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7" name="椭圆 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 name="圆角矩形 3"/>
          <p:cNvSpPr/>
          <p:nvPr/>
        </p:nvSpPr>
        <p:spPr>
          <a:xfrm>
            <a:off x="831215" y="1673860"/>
            <a:ext cx="9655810" cy="14097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a:t>Simulat</a:t>
            </a:r>
            <a:r>
              <a:rPr lang="en-US" altLang="zh-CN" sz="2400" b="1"/>
              <a:t>ing</a:t>
            </a:r>
            <a:r>
              <a:rPr lang="zh-CN" altLang="en-US" sz="2400" b="1"/>
              <a:t> cochlear implant signal processing</a:t>
            </a:r>
            <a:endParaRPr lang="zh-CN" altLang="en-US" sz="2400" b="1"/>
          </a:p>
        </p:txBody>
      </p:sp>
      <p:sp>
        <p:nvSpPr>
          <p:cNvPr id="5" name="圆角矩形 4"/>
          <p:cNvSpPr/>
          <p:nvPr/>
        </p:nvSpPr>
        <p:spPr>
          <a:xfrm>
            <a:off x="831215" y="3373120"/>
            <a:ext cx="9655810" cy="208915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t>Exploring how the number of bands and the LPF cutoff frequency affect the intelligibility in the case of processing a pure speech signal and a noisy signal</a:t>
            </a:r>
            <a:endParaRPr lang="en-US" altLang="zh-CN" sz="2400" b="1"/>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组合 11"/>
          <p:cNvGrpSpPr/>
          <p:nvPr/>
        </p:nvGrpSpPr>
        <p:grpSpPr>
          <a:xfrm>
            <a:off x="516255" y="347345"/>
            <a:ext cx="4711700" cy="604520"/>
            <a:chOff x="813" y="547"/>
            <a:chExt cx="7420" cy="952"/>
          </a:xfrm>
        </p:grpSpPr>
        <p:sp>
          <p:nvSpPr>
            <p:cNvPr id="9" name="文本框 8"/>
            <p:cNvSpPr txBox="1"/>
            <p:nvPr/>
          </p:nvSpPr>
          <p:spPr>
            <a:xfrm>
              <a:off x="2309" y="547"/>
              <a:ext cx="5924" cy="919"/>
            </a:xfrm>
            <a:prstGeom prst="rect">
              <a:avLst/>
            </a:prstGeom>
            <a:noFill/>
          </p:spPr>
          <p:txBody>
            <a:bodyPr wrap="square" rtlCol="0">
              <a:spAutoFit/>
            </a:bodyPr>
            <a:p>
              <a:pPr algn="ctr"/>
              <a:r>
                <a:rPr lang="en-US" sz="3200" b="1" dirty="0">
                  <a:solidFill>
                    <a:schemeClr val="bg2">
                      <a:lumMod val="25000"/>
                    </a:schemeClr>
                  </a:solidFill>
                  <a:latin typeface="华文细黑" panose="02010600040101010101" pitchFamily="2" charset="-122"/>
                  <a:ea typeface="华文细黑" panose="02010600040101010101" pitchFamily="2" charset="-122"/>
                </a:rPr>
                <a:t>M</a:t>
              </a:r>
              <a:r>
                <a:rPr sz="3200" b="1" dirty="0">
                  <a:solidFill>
                    <a:schemeClr val="bg2">
                      <a:lumMod val="25000"/>
                    </a:schemeClr>
                  </a:solidFill>
                  <a:latin typeface="华文细黑" panose="02010600040101010101" pitchFamily="2" charset="-122"/>
                  <a:ea typeface="华文细黑" panose="02010600040101010101" pitchFamily="2" charset="-122"/>
                </a:rPr>
                <a:t>ethodology</a:t>
              </a:r>
              <a:endParaRPr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4" name="椭圆 3"/>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圆角矩形 1"/>
          <p:cNvSpPr/>
          <p:nvPr/>
        </p:nvSpPr>
        <p:spPr>
          <a:xfrm>
            <a:off x="1120775" y="1136015"/>
            <a:ext cx="9473565" cy="1115695"/>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t>1.Create a Function to s</a:t>
            </a:r>
            <a:r>
              <a:rPr lang="zh-CN" altLang="en-US" sz="2400" b="1">
                <a:sym typeface="+mn-ea"/>
              </a:rPr>
              <a:t>imulat</a:t>
            </a:r>
            <a:r>
              <a:rPr lang="en-US" altLang="zh-CN" sz="2400" b="1">
                <a:sym typeface="+mn-ea"/>
              </a:rPr>
              <a:t>e</a:t>
            </a:r>
            <a:r>
              <a:rPr lang="zh-CN" altLang="en-US" sz="2400" b="1">
                <a:sym typeface="+mn-ea"/>
              </a:rPr>
              <a:t> cochlear implant signal processing</a:t>
            </a:r>
            <a:r>
              <a:rPr lang="en-US" altLang="zh-CN" sz="2000"/>
              <a:t> </a:t>
            </a:r>
            <a:endParaRPr lang="en-US" altLang="zh-CN" sz="2000"/>
          </a:p>
        </p:txBody>
      </p:sp>
      <p:sp>
        <p:nvSpPr>
          <p:cNvPr id="3" name="圆角矩形 2"/>
          <p:cNvSpPr/>
          <p:nvPr/>
        </p:nvSpPr>
        <p:spPr>
          <a:xfrm>
            <a:off x="1120775" y="2624455"/>
            <a:ext cx="9473565" cy="148082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t>2.Generate the amplitude figure, fft figure and psd figure in each task, and compare the figures of different the number of bands or the LPF cutoff frequency</a:t>
            </a:r>
            <a:endParaRPr lang="en-US" altLang="zh-CN" sz="2400" b="1"/>
          </a:p>
        </p:txBody>
      </p:sp>
      <p:sp>
        <p:nvSpPr>
          <p:cNvPr id="5" name="圆角矩形 4"/>
          <p:cNvSpPr/>
          <p:nvPr/>
        </p:nvSpPr>
        <p:spPr>
          <a:xfrm>
            <a:off x="1120775" y="4539615"/>
            <a:ext cx="9473565" cy="121666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t>3.Compare the figures of task 1 and 3, 2 and 4, to find some differences between the pure signal and noisy signal</a:t>
            </a:r>
            <a:endParaRPr lang="en-US" altLang="zh-CN" sz="2400" b="1"/>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SPECIAL_SOURCE" val="bdnull"/>
</p:tagLst>
</file>

<file path=ppt/tags/tag11.xml><?xml version="1.0" encoding="utf-8"?>
<p:tagLst xmlns:p="http://schemas.openxmlformats.org/presentationml/2006/main">
  <p:tag name="KSO_WM_BEAUTIFY_FLAG" val="#wm#"/>
  <p:tag name="KSO_WM_TEMPLATE_CATEGORY" val="custom"/>
  <p:tag name="KSO_WM_TEMPLATE_INDEX" val="20184553"/>
  <p:tag name="KSO_WM_SPECIAL_SOURCE" val="bdnull"/>
</p:tagLst>
</file>

<file path=ppt/tags/tag12.xml><?xml version="1.0" encoding="utf-8"?>
<p:tagLst xmlns:p="http://schemas.openxmlformats.org/presentationml/2006/main">
  <p:tag name="KSO_WM_SPECIAL_SOURCE" val="bdnull"/>
</p:tagLst>
</file>

<file path=ppt/tags/tag13.xml><?xml version="1.0" encoding="utf-8"?>
<p:tagLst xmlns:p="http://schemas.openxmlformats.org/presentationml/2006/main">
  <p:tag name="KSO_WM_BEAUTIFY_FLAG" val="#wm#"/>
  <p:tag name="KSO_WM_TEMPLATE_CATEGORY" val="custom"/>
  <p:tag name="KSO_WM_TEMPLATE_INDEX" val="20184553"/>
  <p:tag name="KSO_WM_SPECIAL_SOURCE" val="bdnull"/>
</p:tagLst>
</file>

<file path=ppt/tags/tag14.xml><?xml version="1.0" encoding="utf-8"?>
<p:tagLst xmlns:p="http://schemas.openxmlformats.org/presentationml/2006/main">
  <p:tag name="KSO_WM_SPECIAL_SOURCE" val="bdnull"/>
</p:tagLst>
</file>

<file path=ppt/tags/tag15.xml><?xml version="1.0" encoding="utf-8"?>
<p:tagLst xmlns:p="http://schemas.openxmlformats.org/presentationml/2006/main">
  <p:tag name="KSO_WM_UNIT_PLACING_PICTURE_USER_VIEWPORT" val="{&quot;height&quot;:8658,&quot;width&quot;:14642}"/>
</p:tagLst>
</file>

<file path=ppt/tags/tag16.xml><?xml version="1.0" encoding="utf-8"?>
<p:tagLst xmlns:p="http://schemas.openxmlformats.org/presentationml/2006/main">
  <p:tag name="KSO_WM_SPECIAL_SOURCE" val="bdnull"/>
</p:tagLst>
</file>

<file path=ppt/tags/tag17.xml><?xml version="1.0" encoding="utf-8"?>
<p:tagLst xmlns:p="http://schemas.openxmlformats.org/presentationml/2006/main">
  <p:tag name="KSO_WM_SPECIAL_SOURCE" val="bdnull"/>
</p:tagLst>
</file>

<file path=ppt/tags/tag18.xml><?xml version="1.0" encoding="utf-8"?>
<p:tagLst xmlns:p="http://schemas.openxmlformats.org/presentationml/2006/main">
  <p:tag name="KSO_WM_SPECIAL_SOURCE" val="bdnull"/>
</p:tagLst>
</file>

<file path=ppt/tags/tag19.xml><?xml version="1.0" encoding="utf-8"?>
<p:tagLst xmlns:p="http://schemas.openxmlformats.org/presentationml/2006/main">
  <p:tag name="KSO_WM_SPECIAL_SOURCE" val="bdnull"/>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SPECIAL_SOURCE" val="bdnull"/>
</p:tagLst>
</file>

<file path=ppt/tags/tag21.xml><?xml version="1.0" encoding="utf-8"?>
<p:tagLst xmlns:p="http://schemas.openxmlformats.org/presentationml/2006/main">
  <p:tag name="KSO_WM_SPECIAL_SOURCE" val="bdnull"/>
</p:tagLst>
</file>

<file path=ppt/tags/tag22.xml><?xml version="1.0" encoding="utf-8"?>
<p:tagLst xmlns:p="http://schemas.openxmlformats.org/presentationml/2006/main">
  <p:tag name="KSO_WM_SPECIAL_SOURCE" val="bdnull"/>
</p:tagLst>
</file>

<file path=ppt/tags/tag23.xml><?xml version="1.0" encoding="utf-8"?>
<p:tagLst xmlns:p="http://schemas.openxmlformats.org/presentationml/2006/main">
  <p:tag name="KSO_WM_SPECIAL_SOURCE" val="bdnull"/>
</p:tagLst>
</file>

<file path=ppt/tags/tag24.xml><?xml version="1.0" encoding="utf-8"?>
<p:tagLst xmlns:p="http://schemas.openxmlformats.org/presentationml/2006/main">
  <p:tag name="KSO_WM_SPECIAL_SOURCE" val="bdnull"/>
</p:tagLst>
</file>

<file path=ppt/tags/tag25.xml><?xml version="1.0" encoding="utf-8"?>
<p:tagLst xmlns:p="http://schemas.openxmlformats.org/presentationml/2006/main">
  <p:tag name="KSO_WM_SPECIAL_SOURCE" val="bdnull"/>
</p:tagLst>
</file>

<file path=ppt/tags/tag26.xml><?xml version="1.0" encoding="utf-8"?>
<p:tagLst xmlns:p="http://schemas.openxmlformats.org/presentationml/2006/main">
  <p:tag name="KSO_WM_SPECIAL_SOURCE" val="bdnull"/>
</p:tagLst>
</file>

<file path=ppt/tags/tag27.xml><?xml version="1.0" encoding="utf-8"?>
<p:tagLst xmlns:p="http://schemas.openxmlformats.org/presentationml/2006/main">
  <p:tag name="KSO_WM_SPECIAL_SOURCE" val="bdnull"/>
</p:tagLst>
</file>

<file path=ppt/tags/tag28.xml><?xml version="1.0" encoding="utf-8"?>
<p:tagLst xmlns:p="http://schemas.openxmlformats.org/presentationml/2006/main">
  <p:tag name="KSO_WM_SPECIAL_SOURCE" val="bdnull"/>
</p:tagLst>
</file>

<file path=ppt/tags/tag29.xml><?xml version="1.0" encoding="utf-8"?>
<p:tagLst xmlns:p="http://schemas.openxmlformats.org/presentationml/2006/main">
  <p:tag name="KSO_WM_SPECIAL_SOURCE" val="bdnull"/>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KSO_WM_SPECIAL_SOURCE" val="bdnull"/>
</p:tagLst>
</file>

<file path=ppt/tags/tag31.xml><?xml version="1.0" encoding="utf-8"?>
<p:tagLst xmlns:p="http://schemas.openxmlformats.org/presentationml/2006/main">
  <p:tag name="KSO_WM_SPECIAL_SOURCE" val="bdnull"/>
</p:tagLst>
</file>

<file path=ppt/tags/tag32.xml><?xml version="1.0" encoding="utf-8"?>
<p:tagLst xmlns:p="http://schemas.openxmlformats.org/presentationml/2006/main">
  <p:tag name="KSO_WM_SPECIAL_SOURCE" val="bdnull"/>
</p:tagLst>
</file>

<file path=ppt/tags/tag33.xml><?xml version="1.0" encoding="utf-8"?>
<p:tagLst xmlns:p="http://schemas.openxmlformats.org/presentationml/2006/main">
  <p:tag name="KSO_WM_SPECIAL_SOURCE" val="bdnull"/>
</p:tagLst>
</file>

<file path=ppt/tags/tag34.xml><?xml version="1.0" encoding="utf-8"?>
<p:tagLst xmlns:p="http://schemas.openxmlformats.org/presentationml/2006/main">
  <p:tag name="KSO_WM_SPECIAL_SOURCE" val="bdnull"/>
</p:tagLst>
</file>

<file path=ppt/tags/tag35.xml><?xml version="1.0" encoding="utf-8"?>
<p:tagLst xmlns:p="http://schemas.openxmlformats.org/presentationml/2006/main">
  <p:tag name="KSO_WM_SPECIAL_SOURCE" val="bdnull"/>
</p:tagLst>
</file>

<file path=ppt/tags/tag36.xml><?xml version="1.0" encoding="utf-8"?>
<p:tagLst xmlns:p="http://schemas.openxmlformats.org/presentationml/2006/main">
  <p:tag name="KSO_WM_SPECIAL_SOURCE" val="bdnull"/>
</p:tagLst>
</file>

<file path=ppt/tags/tag37.xml><?xml version="1.0" encoding="utf-8"?>
<p:tagLst xmlns:p="http://schemas.openxmlformats.org/presentationml/2006/main">
  <p:tag name="KSO_WM_SPECIAL_SOURCE" val="bdnull"/>
</p:tagLst>
</file>

<file path=ppt/tags/tag38.xml><?xml version="1.0" encoding="utf-8"?>
<p:tagLst xmlns:p="http://schemas.openxmlformats.org/presentationml/2006/main">
  <p:tag name="KSO_WM_SPECIAL_SOURCE" val="bdnull"/>
</p:tagLst>
</file>

<file path=ppt/tags/tag39.xml><?xml version="1.0" encoding="utf-8"?>
<p:tagLst xmlns:p="http://schemas.openxmlformats.org/presentationml/2006/main">
  <p:tag name="KSO_WM_BEAUTIFY_FLAG" val="#wm#"/>
  <p:tag name="KSO_WM_TEMPLATE_CATEGORY" val="custom"/>
  <p:tag name="KSO_WM_TEMPLATE_INDEX" val="20184553"/>
  <p:tag name="KSO_WM_SPECIAL_SOURCE" val="bdnull"/>
</p:tagLst>
</file>

<file path=ppt/tags/tag4.xml><?xml version="1.0" encoding="utf-8"?>
<p:tagLst xmlns:p="http://schemas.openxmlformats.org/presentationml/2006/main">
  <p:tag name="KSO_WM_BEAUTIFY_FLAG" val="#wm#"/>
  <p:tag name="KSO_WM_TEMPLATE_CATEGORY" val="custom"/>
  <p:tag name="KSO_WM_TEMPLATE_INDEX" val="20184553"/>
  <p:tag name="KSO_WM_TEMPLATE_TOPIC_ID" val="2869567"/>
  <p:tag name="KSO_WM_TEMPLATE_OUTLINE_ID" val="6"/>
  <p:tag name="KSO_WM_TEMPLATE_SCENE_ID" val="1"/>
  <p:tag name="KSO_WM_TEMPLATE_JOB_ID" val="6"/>
  <p:tag name="KSO_WM_TEMPLATE_TOPIC_DEFAULT" val="0"/>
  <p:tag name="KSO_WM_SPECIAL_SOURCE" val="bdnull"/>
</p:tagLst>
</file>

<file path=ppt/tags/tag40.xml><?xml version="1.0" encoding="utf-8"?>
<p:tagLst xmlns:p="http://schemas.openxmlformats.org/presentationml/2006/main">
  <p:tag name="KSO_WM_SPECIAL_SOURCE" val="bdnull"/>
</p:tagLst>
</file>

<file path=ppt/tags/tag41.xml><?xml version="1.0" encoding="utf-8"?>
<p:tagLst xmlns:p="http://schemas.openxmlformats.org/presentationml/2006/main">
  <p:tag name="KSO_WM_SPECIAL_SOURCE" val="bdnull"/>
</p:tagLst>
</file>

<file path=ppt/tags/tag42.xml><?xml version="1.0" encoding="utf-8"?>
<p:tagLst xmlns:p="http://schemas.openxmlformats.org/presentationml/2006/main">
  <p:tag name="KSO_WM_SPECIAL_SOURCE" val="bdnull"/>
</p:tagLst>
</file>

<file path=ppt/tags/tag43.xml><?xml version="1.0" encoding="utf-8"?>
<p:tagLst xmlns:p="http://schemas.openxmlformats.org/presentationml/2006/main">
  <p:tag name="KSO_WM_SPECIAL_SOURCE" val="bdnull"/>
</p:tagLst>
</file>

<file path=ppt/tags/tag44.xml><?xml version="1.0" encoding="utf-8"?>
<p:tagLst xmlns:p="http://schemas.openxmlformats.org/presentationml/2006/main">
  <p:tag name="KSO_WM_SPECIAL_SOURCE" val="bdnull"/>
</p:tagLst>
</file>

<file path=ppt/tags/tag45.xml><?xml version="1.0" encoding="utf-8"?>
<p:tagLst xmlns:p="http://schemas.openxmlformats.org/presentationml/2006/main">
  <p:tag name="KSO_WM_SPECIAL_SOURCE" val="bdnull"/>
</p:tagLst>
</file>

<file path=ppt/tags/tag46.xml><?xml version="1.0" encoding="utf-8"?>
<p:tagLst xmlns:p="http://schemas.openxmlformats.org/presentationml/2006/main">
  <p:tag name="KSO_WM_SPECIAL_SOURCE" val="bdnull"/>
</p:tagLst>
</file>

<file path=ppt/tags/tag47.xml><?xml version="1.0" encoding="utf-8"?>
<p:tagLst xmlns:p="http://schemas.openxmlformats.org/presentationml/2006/main">
  <p:tag name="KSO_WM_SPECIAL_SOURCE" val="bdnull"/>
</p:tagLst>
</file>

<file path=ppt/tags/tag48.xml><?xml version="1.0" encoding="utf-8"?>
<p:tagLst xmlns:p="http://schemas.openxmlformats.org/presentationml/2006/main">
  <p:tag name="KSO_WM_SPECIAL_SOURCE" val="bdnull"/>
</p:tagLst>
</file>

<file path=ppt/tags/tag49.xml><?xml version="1.0" encoding="utf-8"?>
<p:tagLst xmlns:p="http://schemas.openxmlformats.org/presentationml/2006/main">
  <p:tag name="KSO_WM_SPECIAL_SOURCE" val="bdnull"/>
</p:tagLst>
</file>

<file path=ppt/tags/tag5.xml><?xml version="1.0" encoding="utf-8"?>
<p:tagLst xmlns:p="http://schemas.openxmlformats.org/presentationml/2006/main">
  <p:tag name="KSO_WM_SPECIAL_SOURCE" val="bdnull"/>
</p:tagLst>
</file>

<file path=ppt/tags/tag50.xml><?xml version="1.0" encoding="utf-8"?>
<p:tagLst xmlns:p="http://schemas.openxmlformats.org/presentationml/2006/main">
  <p:tag name="KSO_WM_BEAUTIFY_FLAG" val="#wm#"/>
  <p:tag name="KSO_WM_TEMPLATE_CATEGORY" val="custom"/>
  <p:tag name="KSO_WM_TEMPLATE_INDEX" val="20184553"/>
  <p:tag name="KSO_WM_SPECIAL_SOURCE" val="bdnull"/>
</p:tagLst>
</file>

<file path=ppt/tags/tag6.xml><?xml version="1.0" encoding="utf-8"?>
<p:tagLst xmlns:p="http://schemas.openxmlformats.org/presentationml/2006/main">
  <p:tag name="KSO_WM_BEAUTIFY_FLAG" val="#wm#"/>
  <p:tag name="KSO_WM_TEMPLATE_CATEGORY" val="custom"/>
  <p:tag name="KSO_WM_TEMPLATE_INDEX" val="20184553"/>
  <p:tag name="KSO_WM_SPECIAL_SOURCE" val="bdnull"/>
</p:tagLst>
</file>

<file path=ppt/tags/tag7.xml><?xml version="1.0" encoding="utf-8"?>
<p:tagLst xmlns:p="http://schemas.openxmlformats.org/presentationml/2006/main">
  <p:tag name="KSO_WM_BEAUTIFY_FLAG" val="#wm#"/>
  <p:tag name="KSO_WM_TEMPLATE_CATEGORY" val="custom"/>
  <p:tag name="KSO_WM_TEMPLATE_INDEX" val="20184553"/>
  <p:tag name="KSO_WM_SPECIAL_SOURCE" val="bdnull"/>
</p:tagLst>
</file>

<file path=ppt/tags/tag8.xml><?xml version="1.0" encoding="utf-8"?>
<p:tagLst xmlns:p="http://schemas.openxmlformats.org/presentationml/2006/main">
  <p:tag name="KSO_WM_SPECIAL_SOURCE" val="bdnull"/>
</p:tagLst>
</file>

<file path=ppt/tags/tag9.xml><?xml version="1.0" encoding="utf-8"?>
<p:tagLst xmlns:p="http://schemas.openxmlformats.org/presentationml/2006/main">
  <p:tag name="KSO_WM_SPECIAL_SOURCE" val="bdnull"/>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12424</Words>
  <Application>WPS 演示</Application>
  <PresentationFormat>宽屏</PresentationFormat>
  <Paragraphs>496</Paragraphs>
  <Slides>46</Slides>
  <Notes>25</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46</vt:i4>
      </vt:variant>
    </vt:vector>
  </HeadingPairs>
  <TitlesOfParts>
    <vt:vector size="71" baseType="lpstr">
      <vt:lpstr>Arial</vt:lpstr>
      <vt:lpstr>宋体</vt:lpstr>
      <vt:lpstr>Wingdings</vt:lpstr>
      <vt:lpstr>黑体</vt:lpstr>
      <vt:lpstr>微软雅黑</vt:lpstr>
      <vt:lpstr>Gill Sans</vt:lpstr>
      <vt:lpstr>华文细黑</vt:lpstr>
      <vt:lpstr>Neutra Text Light SC</vt:lpstr>
      <vt:lpstr>Wide Latin</vt:lpstr>
      <vt:lpstr>Calibri</vt:lpstr>
      <vt:lpstr>等线 Light</vt:lpstr>
      <vt:lpstr>微软雅黑 Light</vt:lpstr>
      <vt:lpstr>Arial Black</vt:lpstr>
      <vt:lpstr>Arial Rounded MT Bold</vt:lpstr>
      <vt:lpstr>Arial Unicode MS</vt:lpstr>
      <vt:lpstr>等线</vt:lpstr>
      <vt:lpstr>Roboto Condensed Light</vt:lpstr>
      <vt:lpstr>Segoe Print</vt:lpstr>
      <vt:lpstr>汉仪全唐诗简</vt:lpstr>
      <vt:lpstr>Agency FB</vt:lpstr>
      <vt:lpstr>Calibri Light</vt:lpstr>
      <vt:lpstr>BatangChe</vt:lpstr>
      <vt:lpstr>Gill Sans MT</vt:lpstr>
      <vt:lpstr>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水彩风通用商务总结</dc:title>
  <dc:creator>WIN7</dc:creator>
  <cp:lastModifiedBy>李显涵</cp:lastModifiedBy>
  <cp:revision>114</cp:revision>
  <dcterms:created xsi:type="dcterms:W3CDTF">2021-12-09T03:01:00Z</dcterms:created>
  <dcterms:modified xsi:type="dcterms:W3CDTF">2021-12-09T04:42:25Z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2052-11.1.0.10524</vt:lpwstr>
  </property>
  <property fmtid="{D5CDD505-2E9C-101B-9397-08002B2CF9AE}" pid="3" name="KSORubyTemplateID">
    <vt:lpwstr>2</vt:lpwstr>
  </property>
  <property fmtid="{D5CDD505-2E9C-101B-9397-08002B2CF9AE}" pid="4" name="ICV">
    <vt:lpwstr>091B82B3280741D1B3EFDAB2BFA9476C</vt:lpwstr>
  </property>
</Properties>
</file>